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0"/>
  </p:notesMasterIdLst>
  <p:handoutMasterIdLst>
    <p:handoutMasterId r:id="rId41"/>
  </p:handoutMasterIdLst>
  <p:sldIdLst>
    <p:sldId id="350" r:id="rId2"/>
    <p:sldId id="973" r:id="rId3"/>
    <p:sldId id="376" r:id="rId4"/>
    <p:sldId id="975" r:id="rId5"/>
    <p:sldId id="976" r:id="rId6"/>
    <p:sldId id="980" r:id="rId7"/>
    <p:sldId id="1006" r:id="rId8"/>
    <p:sldId id="982" r:id="rId9"/>
    <p:sldId id="1004" r:id="rId10"/>
    <p:sldId id="979" r:id="rId11"/>
    <p:sldId id="977" r:id="rId12"/>
    <p:sldId id="978" r:id="rId13"/>
    <p:sldId id="983" r:id="rId14"/>
    <p:sldId id="984" r:id="rId15"/>
    <p:sldId id="985" r:id="rId16"/>
    <p:sldId id="986" r:id="rId17"/>
    <p:sldId id="987" r:id="rId18"/>
    <p:sldId id="988" r:id="rId19"/>
    <p:sldId id="989" r:id="rId20"/>
    <p:sldId id="992" r:id="rId21"/>
    <p:sldId id="990" r:id="rId22"/>
    <p:sldId id="991" r:id="rId23"/>
    <p:sldId id="1005" r:id="rId24"/>
    <p:sldId id="993" r:id="rId25"/>
    <p:sldId id="994" r:id="rId26"/>
    <p:sldId id="995" r:id="rId27"/>
    <p:sldId id="996" r:id="rId28"/>
    <p:sldId id="997" r:id="rId29"/>
    <p:sldId id="998" r:id="rId30"/>
    <p:sldId id="1000" r:id="rId31"/>
    <p:sldId id="999" r:id="rId32"/>
    <p:sldId id="1001" r:id="rId33"/>
    <p:sldId id="1002" r:id="rId34"/>
    <p:sldId id="1003" r:id="rId35"/>
    <p:sldId id="1007" r:id="rId36"/>
    <p:sldId id="1008" r:id="rId37"/>
    <p:sldId id="381" r:id="rId38"/>
    <p:sldId id="972" r:id="rId39"/>
  </p:sldIdLst>
  <p:sldSz cx="12192000" cy="6858000"/>
  <p:notesSz cx="6858000" cy="9190038"/>
  <p:defaultTextStyle>
    <a:defPPr>
      <a:defRPr lang="en-US"/>
    </a:defPPr>
    <a:lvl1pPr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1pPr>
    <a:lvl2pPr marL="4572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2pPr>
    <a:lvl3pPr marL="9144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3pPr>
    <a:lvl4pPr marL="13716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4pPr>
    <a:lvl5pPr marL="1828800" algn="l" rtl="0" eaLnBrk="0" fontAlgn="base" hangingPunct="0">
      <a:spcBef>
        <a:spcPct val="0"/>
      </a:spcBef>
      <a:spcAft>
        <a:spcPct val="0"/>
      </a:spcAft>
      <a:defRPr kern="1200">
        <a:solidFill>
          <a:schemeClr val="tx1"/>
        </a:solidFill>
        <a:latin typeface="Courier New" panose="02070309020205020404" pitchFamily="49" charset="0"/>
        <a:ea typeface="+mn-ea"/>
        <a:cs typeface="+mn-cs"/>
      </a:defRPr>
    </a:lvl5pPr>
    <a:lvl6pPr marL="2286000" algn="l" defTabSz="914400" rtl="0" eaLnBrk="1" latinLnBrk="0" hangingPunct="1">
      <a:defRPr kern="1200">
        <a:solidFill>
          <a:schemeClr val="tx1"/>
        </a:solidFill>
        <a:latin typeface="Courier New" panose="02070309020205020404" pitchFamily="49" charset="0"/>
        <a:ea typeface="+mn-ea"/>
        <a:cs typeface="+mn-cs"/>
      </a:defRPr>
    </a:lvl6pPr>
    <a:lvl7pPr marL="2743200" algn="l" defTabSz="914400" rtl="0" eaLnBrk="1" latinLnBrk="0" hangingPunct="1">
      <a:defRPr kern="1200">
        <a:solidFill>
          <a:schemeClr val="tx1"/>
        </a:solidFill>
        <a:latin typeface="Courier New" panose="02070309020205020404" pitchFamily="49" charset="0"/>
        <a:ea typeface="+mn-ea"/>
        <a:cs typeface="+mn-cs"/>
      </a:defRPr>
    </a:lvl7pPr>
    <a:lvl8pPr marL="3200400" algn="l" defTabSz="914400" rtl="0" eaLnBrk="1" latinLnBrk="0" hangingPunct="1">
      <a:defRPr kern="1200">
        <a:solidFill>
          <a:schemeClr val="tx1"/>
        </a:solidFill>
        <a:latin typeface="Courier New" panose="02070309020205020404" pitchFamily="49" charset="0"/>
        <a:ea typeface="+mn-ea"/>
        <a:cs typeface="+mn-cs"/>
      </a:defRPr>
    </a:lvl8pPr>
    <a:lvl9pPr marL="3657600" algn="l" defTabSz="914400" rtl="0" eaLnBrk="1" latinLnBrk="0" hangingPunct="1">
      <a:defRPr kern="1200">
        <a:solidFill>
          <a:schemeClr val="tx1"/>
        </a:solidFill>
        <a:latin typeface="Courier New" panose="02070309020205020404"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C3300"/>
    <a:srgbClr val="A5D3B9"/>
    <a:srgbClr val="3CD87F"/>
    <a:srgbClr val="CCD6CC"/>
    <a:srgbClr val="003300"/>
    <a:srgbClr val="006600"/>
    <a:srgbClr val="008000"/>
    <a:srgbClr val="FF33CC"/>
    <a:srgbClr val="E6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6236" autoAdjust="0"/>
  </p:normalViewPr>
  <p:slideViewPr>
    <p:cSldViewPr>
      <p:cViewPr varScale="1">
        <p:scale>
          <a:sx n="101" d="100"/>
          <a:sy n="101" d="100"/>
        </p:scale>
        <p:origin x="360"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32"/>
    </p:cViewPr>
  </p:sorterViewPr>
  <p:notesViewPr>
    <p:cSldViewPr>
      <p:cViewPr varScale="1">
        <p:scale>
          <a:sx n="59" d="100"/>
          <a:sy n="59" d="100"/>
        </p:scale>
        <p:origin x="-2424" y="-84"/>
      </p:cViewPr>
      <p:guideLst>
        <p:guide orient="horz" pos="2895"/>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79"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endParaRPr lang="en-US"/>
          </a:p>
        </p:txBody>
      </p:sp>
      <p:sp>
        <p:nvSpPr>
          <p:cNvPr id="126980" name="Rectangle 4"/>
          <p:cNvSpPr>
            <a:spLocks noGrp="1" noChangeArrowheads="1"/>
          </p:cNvSpPr>
          <p:nvPr>
            <p:ph type="ftr" sz="quarter" idx="2"/>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50000"/>
              </a:spcBef>
              <a:buClr>
                <a:srgbClr val="0033CC"/>
              </a:buClr>
              <a:buSzPct val="155000"/>
              <a:buFont typeface="Symbol" pitchFamily="18" charset="2"/>
              <a:buNone/>
              <a:defRPr sz="1200">
                <a:latin typeface="Arial" charset="0"/>
              </a:defRPr>
            </a:lvl1pPr>
          </a:lstStyle>
          <a:p>
            <a:pPr>
              <a:defRPr/>
            </a:pPr>
            <a:r>
              <a:rPr lang="en-US"/>
              <a:t>ER/CORP/CRS/LA06/003</a:t>
            </a:r>
          </a:p>
        </p:txBody>
      </p:sp>
      <p:sp>
        <p:nvSpPr>
          <p:cNvPr id="126981" name="Rectangle 5"/>
          <p:cNvSpPr>
            <a:spLocks noGrp="1" noChangeArrowheads="1"/>
          </p:cNvSpPr>
          <p:nvPr>
            <p:ph type="sldNum" sz="quarter" idx="3"/>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50000"/>
              </a:spcBef>
              <a:buClr>
                <a:srgbClr val="0033CC"/>
              </a:buClr>
              <a:buSzPct val="155000"/>
              <a:buFont typeface="Symbol" panose="05050102010706020507" pitchFamily="18" charset="2"/>
              <a:buNone/>
              <a:defRPr sz="1200" smtClean="0">
                <a:latin typeface="Arial" panose="020B0604020202020204" pitchFamily="34" charset="0"/>
              </a:defRPr>
            </a:lvl1pPr>
          </a:lstStyle>
          <a:p>
            <a:pPr>
              <a:defRPr/>
            </a:pPr>
            <a:fld id="{A7DE6621-3C93-47A2-B0B5-C8CF801500F6}" type="slidenum">
              <a:rPr lang="en-US" altLang="en-US"/>
              <a:pPr>
                <a:defRPr/>
              </a:pPr>
              <a:t>‹#›</a:t>
            </a:fld>
            <a:endParaRPr lang="en-US" altLang="en-US"/>
          </a:p>
        </p:txBody>
      </p:sp>
    </p:spTree>
    <p:extLst>
      <p:ext uri="{BB962C8B-B14F-4D97-AF65-F5344CB8AC3E}">
        <p14:creationId xmlns:p14="http://schemas.microsoft.com/office/powerpoint/2010/main" val="932020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66713" y="688975"/>
            <a:ext cx="6126162" cy="3446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4365625"/>
            <a:ext cx="5029200" cy="4135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defRPr sz="1200">
                <a:latin typeface="Times New Roman" pitchFamily="18" charset="0"/>
              </a:defRPr>
            </a:lvl1pPr>
          </a:lstStyle>
          <a:p>
            <a:pPr>
              <a:defRPr/>
            </a:pPr>
            <a:r>
              <a:rPr lang="en-US"/>
              <a:t>ER/CORP/CRS/LA06/003</a:t>
            </a:r>
          </a:p>
        </p:txBody>
      </p:sp>
      <p:sp>
        <p:nvSpPr>
          <p:cNvPr id="8199" name="Rectangle 7"/>
          <p:cNvSpPr>
            <a:spLocks noGrp="1" noChangeArrowheads="1"/>
          </p:cNvSpPr>
          <p:nvPr>
            <p:ph type="sldNum" sz="quarter" idx="5"/>
          </p:nvPr>
        </p:nvSpPr>
        <p:spPr bwMode="auto">
          <a:xfrm>
            <a:off x="3886200" y="8731250"/>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defRPr sz="1200" smtClean="0">
                <a:latin typeface="Times New Roman" panose="02020603050405020304" pitchFamily="18" charset="0"/>
              </a:defRPr>
            </a:lvl1pPr>
          </a:lstStyle>
          <a:p>
            <a:pPr>
              <a:defRPr/>
            </a:pPr>
            <a:fld id="{057FEF3E-92B1-46BD-AF58-250FF3AA454B}" type="slidenum">
              <a:rPr lang="en-US" altLang="en-US"/>
              <a:pPr>
                <a:defRPr/>
              </a:pPr>
              <a:t>‹#›</a:t>
            </a:fld>
            <a:endParaRPr lang="en-US" altLang="en-US"/>
          </a:p>
        </p:txBody>
      </p:sp>
    </p:spTree>
    <p:extLst>
      <p:ext uri="{BB962C8B-B14F-4D97-AF65-F5344CB8AC3E}">
        <p14:creationId xmlns:p14="http://schemas.microsoft.com/office/powerpoint/2010/main" val="196246760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descr="White Computer Wallpapers - Top Free White Computer Backgrounds -  WallpaperAcces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47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userDrawn="1"/>
        </p:nvSpPr>
        <p:spPr bwMode="auto">
          <a:xfrm>
            <a:off x="0" y="6527800"/>
            <a:ext cx="12192000" cy="330200"/>
          </a:xfrm>
          <a:prstGeom prst="rect">
            <a:avLst/>
          </a:prstGeom>
          <a:solidFill>
            <a:schemeClr val="tx2">
              <a:lumMod val="85000"/>
              <a:lumOff val="15000"/>
              <a:alpha val="61000"/>
            </a:schemeClr>
          </a:solidFill>
          <a:ln w="9525">
            <a:noFill/>
            <a:miter lim="800000"/>
            <a:headEnd/>
            <a:tailEnd/>
          </a:ln>
          <a:effectLst/>
        </p:spPr>
        <p:txBody>
          <a:bodyPr wrap="none" anchor="ctr"/>
          <a:lstStyle/>
          <a:p>
            <a:pPr eaLnBrk="1" hangingPunct="1">
              <a:lnSpc>
                <a:spcPct val="80000"/>
              </a:lnSpc>
              <a:spcBef>
                <a:spcPct val="20000"/>
              </a:spcBef>
              <a:buClr>
                <a:schemeClr val="tx2"/>
              </a:buClr>
              <a:defRPr/>
            </a:pPr>
            <a:endParaRPr lang="en-US"/>
          </a:p>
        </p:txBody>
      </p:sp>
      <p:sp>
        <p:nvSpPr>
          <p:cNvPr id="5" name="Text Box 8"/>
          <p:cNvSpPr txBox="1">
            <a:spLocks noChangeArrowheads="1"/>
          </p:cNvSpPr>
          <p:nvPr userDrawn="1"/>
        </p:nvSpPr>
        <p:spPr bwMode="auto">
          <a:xfrm>
            <a:off x="-93663" y="6583363"/>
            <a:ext cx="1500188" cy="274637"/>
          </a:xfrm>
          <a:prstGeom prst="rect">
            <a:avLst/>
          </a:prstGeom>
          <a:noFill/>
          <a:ln w="12700">
            <a:noFill/>
            <a:miter lim="800000"/>
            <a:headEnd/>
            <a:tailEnd/>
          </a:ln>
          <a:effectLst>
            <a:outerShdw dist="17961" dir="2700000" algn="ctr" rotWithShape="0">
              <a:schemeClr val="tx1"/>
            </a:outerShdw>
          </a:effectLst>
        </p:spPr>
        <p:txBody>
          <a:bodyPr>
            <a:spAutoFit/>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lgn="ctr">
              <a:spcBef>
                <a:spcPct val="50000"/>
              </a:spcBef>
              <a:buClr>
                <a:srgbClr val="0033CC"/>
              </a:buClr>
              <a:buSzPct val="155000"/>
              <a:buFont typeface="Symbol" panose="05050102010706020507" pitchFamily="18" charset="2"/>
              <a:buNone/>
              <a:defRPr/>
            </a:pPr>
            <a:r>
              <a:rPr lang="en-US" altLang="en-US" sz="1200" dirty="0">
                <a:solidFill>
                  <a:srgbClr val="FFFFCC"/>
                </a:solidFill>
                <a:latin typeface="Arial" panose="020B0604020202020204" pitchFamily="34" charset="0"/>
              </a:rPr>
              <a:t>Ver. No.: 1.1</a:t>
            </a:r>
          </a:p>
        </p:txBody>
      </p:sp>
      <p:sp>
        <p:nvSpPr>
          <p:cNvPr id="6" name="Rectangle 5"/>
          <p:cNvSpPr>
            <a:spLocks noChangeArrowheads="1"/>
          </p:cNvSpPr>
          <p:nvPr userDrawn="1"/>
        </p:nvSpPr>
        <p:spPr bwMode="auto">
          <a:xfrm>
            <a:off x="8096250" y="6540500"/>
            <a:ext cx="3290888" cy="277813"/>
          </a:xfrm>
          <a:prstGeom prst="rect">
            <a:avLst/>
          </a:prstGeom>
          <a:noFill/>
          <a:ln w="12700" algn="ctr">
            <a:noFill/>
            <a:miter lim="800000"/>
            <a:headEnd/>
            <a:tailEnd/>
          </a:ln>
          <a:effectLst>
            <a:outerShdw dist="17961" dir="2700000" algn="ctr" rotWithShape="0">
              <a:schemeClr val="tx1"/>
            </a:outerShdw>
          </a:effectLst>
        </p:spPr>
        <p:txBody>
          <a:bodyPr wrap="none"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200" dirty="0">
                <a:solidFill>
                  <a:srgbClr val="FFFFCC"/>
                </a:solidFill>
                <a:latin typeface="Arial" panose="020B0604020202020204" pitchFamily="34" charset="0"/>
              </a:rPr>
              <a:t>Copyright © 2021, ABES Engineering College</a:t>
            </a:r>
          </a:p>
        </p:txBody>
      </p:sp>
      <p:sp>
        <p:nvSpPr>
          <p:cNvPr id="24" name="Title 1"/>
          <p:cNvSpPr>
            <a:spLocks noGrp="1"/>
          </p:cNvSpPr>
          <p:nvPr>
            <p:ph type="title"/>
          </p:nvPr>
        </p:nvSpPr>
        <p:spPr>
          <a:xfrm>
            <a:off x="656492" y="762000"/>
            <a:ext cx="9941169" cy="973138"/>
          </a:xfrm>
        </p:spPr>
        <p:txBody>
          <a:bodyPr/>
          <a:lstStyle>
            <a:lvl1pPr>
              <a:defRPr>
                <a:solidFill>
                  <a:schemeClr val="tx2">
                    <a:lumMod val="65000"/>
                    <a:lumOff val="35000"/>
                  </a:schemeClr>
                </a:solidFill>
              </a:defRPr>
            </a:lvl1pPr>
          </a:lstStyle>
          <a:p>
            <a:r>
              <a:rPr lang="en-US" dirty="0"/>
              <a:t>Click to edit Master title style</a:t>
            </a:r>
          </a:p>
        </p:txBody>
      </p:sp>
      <p:sp>
        <p:nvSpPr>
          <p:cNvPr id="8" name="Text Box 26"/>
          <p:cNvSpPr txBox="1">
            <a:spLocks noChangeArrowheads="1"/>
          </p:cNvSpPr>
          <p:nvPr userDrawn="1"/>
        </p:nvSpPr>
        <p:spPr bwMode="auto">
          <a:xfrm>
            <a:off x="304800" y="76200"/>
            <a:ext cx="8472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buClr>
                <a:schemeClr val="tx2"/>
              </a:buClr>
              <a:defRPr>
                <a:solidFill>
                  <a:schemeClr val="tx1"/>
                </a:solidFill>
                <a:latin typeface="Courier New" panose="02070309020205020404" pitchFamily="49" charset="0"/>
              </a:defRPr>
            </a:lvl1pPr>
            <a:lvl2pPr marL="742950" indent="-285750">
              <a:lnSpc>
                <a:spcPct val="80000"/>
              </a:lnSpc>
              <a:spcBef>
                <a:spcPct val="20000"/>
              </a:spcBef>
              <a:buClr>
                <a:schemeClr val="tx2"/>
              </a:buClr>
              <a:defRPr>
                <a:solidFill>
                  <a:schemeClr val="tx1"/>
                </a:solidFill>
                <a:latin typeface="Courier New" panose="02070309020205020404" pitchFamily="49" charset="0"/>
              </a:defRPr>
            </a:lvl2pPr>
            <a:lvl3pPr marL="1143000" indent="-228600">
              <a:lnSpc>
                <a:spcPct val="80000"/>
              </a:lnSpc>
              <a:spcBef>
                <a:spcPct val="20000"/>
              </a:spcBef>
              <a:buClr>
                <a:schemeClr val="tx2"/>
              </a:buClr>
              <a:defRPr>
                <a:solidFill>
                  <a:schemeClr val="tx1"/>
                </a:solidFill>
                <a:latin typeface="Courier New" panose="02070309020205020404" pitchFamily="49" charset="0"/>
              </a:defRPr>
            </a:lvl3pPr>
            <a:lvl4pPr marL="1600200" indent="-228600">
              <a:lnSpc>
                <a:spcPct val="80000"/>
              </a:lnSpc>
              <a:spcBef>
                <a:spcPct val="20000"/>
              </a:spcBef>
              <a:buClr>
                <a:schemeClr val="tx2"/>
              </a:buClr>
              <a:defRPr>
                <a:solidFill>
                  <a:schemeClr val="tx1"/>
                </a:solidFill>
                <a:latin typeface="Courier New" panose="02070309020205020404" pitchFamily="49" charset="0"/>
              </a:defRPr>
            </a:lvl4pPr>
            <a:lvl5pPr marL="2057400" indent="-228600">
              <a:lnSpc>
                <a:spcPct val="80000"/>
              </a:lnSpc>
              <a:spcBef>
                <a:spcPct val="20000"/>
              </a:spcBef>
              <a:buClr>
                <a:schemeClr val="tx2"/>
              </a:buClr>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lnSpc>
                <a:spcPct val="100000"/>
              </a:lnSpc>
              <a:spcBef>
                <a:spcPct val="0"/>
              </a:spcBef>
              <a:buClrTx/>
            </a:pPr>
            <a:r>
              <a:rPr lang="en-US" altLang="en-US" sz="1600" b="1" dirty="0">
                <a:solidFill>
                  <a:srgbClr val="752E2E"/>
                </a:solidFill>
                <a:latin typeface="Arial" panose="020B0604020202020204" pitchFamily="34" charset="0"/>
              </a:rPr>
              <a:t>Quality Content for Outcome based Learning </a:t>
            </a:r>
            <a:endParaRPr lang="en-US" altLang="en-US" sz="1200" i="1" dirty="0">
              <a:solidFill>
                <a:srgbClr val="752E2E"/>
              </a:solidFill>
              <a:latin typeface="Arial" panose="020B0604020202020204" pitchFamily="34" charset="0"/>
            </a:endParaRPr>
          </a:p>
        </p:txBody>
      </p:sp>
      <p:pic>
        <p:nvPicPr>
          <p:cNvPr id="11" name="Picture 8" descr="ABES ENGINEERING COLLEGE, Ghāziābā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nodeType="withEffect">
                                  <p:stCondLst>
                                    <p:cond delay="0"/>
                                  </p:stCondLst>
                                  <p:iterate type="lt">
                                    <p:tmPct val="10000"/>
                                  </p:iterate>
                                  <p:childTnLst>
                                    <p:animScale>
                                      <p:cBhvr>
                                        <p:cTn id="6" dur="250" autoRev="1" fill="hold">
                                          <p:stCondLst>
                                            <p:cond delay="0"/>
                                          </p:stCondLst>
                                        </p:cTn>
                                        <p:tgtEl>
                                          <p:spTgt spid="8">
                                            <p:txEl>
                                              <p:pRg st="0" end="0"/>
                                            </p:txEl>
                                          </p:spTgt>
                                        </p:tgtEl>
                                      </p:cBhvr>
                                      <p:to x="80000" y="100000"/>
                                    </p:animScale>
                                    <p:anim by="(#ppt_w*0.10)" calcmode="lin" valueType="num">
                                      <p:cBhvr>
                                        <p:cTn id="7" dur="250" autoRev="1" fill="hold">
                                          <p:stCondLst>
                                            <p:cond delay="0"/>
                                          </p:stCondLst>
                                        </p:cTn>
                                        <p:tgtEl>
                                          <p:spTgt spid="8">
                                            <p:txEl>
                                              <p:pRg st="0" end="0"/>
                                            </p:txEl>
                                          </p:spTgt>
                                        </p:tgtEl>
                                        <p:attrNameLst>
                                          <p:attrName>ppt_x</p:attrName>
                                        </p:attrNameLst>
                                      </p:cBhvr>
                                    </p:anim>
                                    <p:anim by="(-#ppt_w*0.10)" calcmode="lin" valueType="num">
                                      <p:cBhvr>
                                        <p:cTn id="8" dur="250" autoRev="1" fill="hold">
                                          <p:stCondLst>
                                            <p:cond delay="0"/>
                                          </p:stCondLst>
                                        </p:cTn>
                                        <p:tgtEl>
                                          <p:spTgt spid="8">
                                            <p:txEl>
                                              <p:pRg st="0" end="0"/>
                                            </p:txEl>
                                          </p:spTgt>
                                        </p:tgtEl>
                                        <p:attrNameLst>
                                          <p:attrName>ppt_y</p:attrName>
                                        </p:attrNameLst>
                                      </p:cBhvr>
                                    </p:anim>
                                    <p:animRot by="-480000">
                                      <p:cBhvr>
                                        <p:cTn id="9" dur="250" autoRev="1"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EF9AD39-7510-4C73-B55F-D4030612FCAF}" type="slidenum">
              <a:rPr lang="en-US" altLang="en-US"/>
              <a:pPr>
                <a:defRPr/>
              </a:pPr>
              <a:t>‹#›</a:t>
            </a:fld>
            <a:endParaRPr lang="en-US" altLang="en-US"/>
          </a:p>
        </p:txBody>
      </p:sp>
    </p:spTree>
    <p:extLst>
      <p:ext uri="{BB962C8B-B14F-4D97-AF65-F5344CB8AC3E}">
        <p14:creationId xmlns:p14="http://schemas.microsoft.com/office/powerpoint/2010/main" val="153397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6000" y="1143001"/>
            <a:ext cx="2743200" cy="5021271"/>
          </a:xfrm>
        </p:spPr>
        <p:txBody>
          <a:bodyPr vert="eaVert"/>
          <a:lstStyle>
            <a:lvl1pPr>
              <a:defRPr>
                <a:solidFill>
                  <a:schemeClr val="tx2">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06405" y="1143001"/>
            <a:ext cx="8042031" cy="5021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0D50F49-C7F2-4C10-8E63-8D26244045F4}" type="slidenum">
              <a:rPr lang="en-US" altLang="en-US"/>
              <a:pPr>
                <a:defRPr/>
              </a:pPr>
              <a:t>‹#›</a:t>
            </a:fld>
            <a:endParaRPr lang="en-US" altLang="en-US"/>
          </a:p>
        </p:txBody>
      </p:sp>
    </p:spTree>
    <p:extLst>
      <p:ext uri="{BB962C8B-B14F-4D97-AF65-F5344CB8AC3E}">
        <p14:creationId xmlns:p14="http://schemas.microsoft.com/office/powerpoint/2010/main" val="188244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5" y="12700"/>
            <a:ext cx="9941169" cy="973138"/>
          </a:xfrm>
        </p:spPr>
        <p:txBody>
          <a:bodyPr/>
          <a:lstStyle/>
          <a:p>
            <a:r>
              <a:rPr lang="en-US"/>
              <a:t>Click to edit Master title style</a:t>
            </a:r>
          </a:p>
        </p:txBody>
      </p:sp>
      <p:sp>
        <p:nvSpPr>
          <p:cNvPr id="3" name="Content Placeholder 2"/>
          <p:cNvSpPr>
            <a:spLocks noGrp="1"/>
          </p:cNvSpPr>
          <p:nvPr>
            <p:ph sz="quarter" idx="1"/>
          </p:nvPr>
        </p:nvSpPr>
        <p:spPr>
          <a:xfrm>
            <a:off x="40640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0AA7E522-6CDC-47DC-923C-DC2048DB6BAB}" type="slidenum">
              <a:rPr lang="en-US" altLang="en-US"/>
              <a:pPr>
                <a:defRPr/>
              </a:pPr>
              <a:t>‹#›</a:t>
            </a:fld>
            <a:endParaRPr lang="en-US" altLang="en-US"/>
          </a:p>
        </p:txBody>
      </p:sp>
    </p:spTree>
    <p:extLst>
      <p:ext uri="{BB962C8B-B14F-4D97-AF65-F5344CB8AC3E}">
        <p14:creationId xmlns:p14="http://schemas.microsoft.com/office/powerpoint/2010/main" val="398246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887F9149-AC54-4393-9B55-7B10562FE23D}" type="slidenum">
              <a:rPr lang="en-US" altLang="en-US"/>
              <a:pPr>
                <a:defRPr/>
              </a:pPr>
              <a:t>‹#›</a:t>
            </a:fld>
            <a:endParaRPr lang="en-US" altLang="en-US"/>
          </a:p>
        </p:txBody>
      </p:sp>
    </p:spTree>
    <p:extLst>
      <p:ext uri="{BB962C8B-B14F-4D97-AF65-F5344CB8AC3E}">
        <p14:creationId xmlns:p14="http://schemas.microsoft.com/office/powerpoint/2010/main" val="1085106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ext Placeholder 2"/>
          <p:cNvSpPr>
            <a:spLocks noGrp="1"/>
          </p:cNvSpPr>
          <p:nvPr>
            <p:ph type="body" sz="half" idx="1"/>
          </p:nvPr>
        </p:nvSpPr>
        <p:spPr>
          <a:xfrm>
            <a:off x="406404" y="1282706"/>
            <a:ext cx="5392617"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86584" y="1282700"/>
            <a:ext cx="5392617" cy="2363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86584" y="3798897"/>
            <a:ext cx="5392617" cy="236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4"/>
          <p:cNvSpPr>
            <a:spLocks noGrp="1" noChangeArrowheads="1"/>
          </p:cNvSpPr>
          <p:nvPr>
            <p:ph type="sldNum" sz="quarter" idx="10"/>
          </p:nvPr>
        </p:nvSpPr>
        <p:spPr>
          <a:ln/>
        </p:spPr>
        <p:txBody>
          <a:bodyPr/>
          <a:lstStyle>
            <a:lvl1pPr>
              <a:defRPr/>
            </a:lvl1pPr>
          </a:lstStyle>
          <a:p>
            <a:pPr>
              <a:defRPr/>
            </a:pPr>
            <a:fld id="{B817CAE7-3308-4205-A1E8-914B86D5D409}" type="slidenum">
              <a:rPr lang="en-US" altLang="en-US"/>
              <a:pPr>
                <a:defRPr/>
              </a:pPr>
              <a:t>‹#›</a:t>
            </a:fld>
            <a:endParaRPr lang="en-US" altLang="en-US"/>
          </a:p>
        </p:txBody>
      </p:sp>
    </p:spTree>
    <p:extLst>
      <p:ext uri="{BB962C8B-B14F-4D97-AF65-F5344CB8AC3E}">
        <p14:creationId xmlns:p14="http://schemas.microsoft.com/office/powerpoint/2010/main" val="17106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5" y="12700"/>
            <a:ext cx="9941169" cy="973138"/>
          </a:xfrm>
        </p:spPr>
        <p:txBody>
          <a:bodyPr/>
          <a:lstStyle/>
          <a:p>
            <a:r>
              <a:rPr lang="en-US"/>
              <a:t>Click to edit Master title style</a:t>
            </a:r>
          </a:p>
        </p:txBody>
      </p:sp>
      <p:sp>
        <p:nvSpPr>
          <p:cNvPr id="3" name="Table Placeholder 2"/>
          <p:cNvSpPr>
            <a:spLocks noGrp="1"/>
          </p:cNvSpPr>
          <p:nvPr>
            <p:ph type="tbl" idx="1"/>
          </p:nvPr>
        </p:nvSpPr>
        <p:spPr>
          <a:xfrm>
            <a:off x="406400" y="1282706"/>
            <a:ext cx="10972800" cy="4881563"/>
          </a:xfrm>
        </p:spPr>
        <p:txBody>
          <a:bodyPr/>
          <a:lstStyle/>
          <a:p>
            <a:pPr lvl="0"/>
            <a:endParaRPr lang="en-US" noProof="0"/>
          </a:p>
        </p:txBody>
      </p:sp>
      <p:sp>
        <p:nvSpPr>
          <p:cNvPr id="4" name="Rectangle 14"/>
          <p:cNvSpPr>
            <a:spLocks noGrp="1" noChangeArrowheads="1"/>
          </p:cNvSpPr>
          <p:nvPr>
            <p:ph type="sldNum" sz="quarter" idx="10"/>
          </p:nvPr>
        </p:nvSpPr>
        <p:spPr>
          <a:ln/>
        </p:spPr>
        <p:txBody>
          <a:bodyPr/>
          <a:lstStyle>
            <a:lvl1pPr>
              <a:defRPr/>
            </a:lvl1pPr>
          </a:lstStyle>
          <a:p>
            <a:pPr>
              <a:defRPr/>
            </a:pPr>
            <a:fld id="{495BA10A-2BB2-4EA8-B82B-C54498389C36}" type="slidenum">
              <a:rPr lang="en-US" altLang="en-US"/>
              <a:pPr>
                <a:defRPr/>
              </a:pPr>
              <a:t>‹#›</a:t>
            </a:fld>
            <a:endParaRPr lang="en-US" altLang="en-US"/>
          </a:p>
        </p:txBody>
      </p:sp>
    </p:spTree>
    <p:extLst>
      <p:ext uri="{BB962C8B-B14F-4D97-AF65-F5344CB8AC3E}">
        <p14:creationId xmlns:p14="http://schemas.microsoft.com/office/powerpoint/2010/main" val="1557272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2BA963F-0403-458F-8B8D-A5D5602BA06D}" type="datetimeFigureOut">
              <a:rPr lang="en-IN" smtClean="0"/>
              <a:pPr/>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E8B6D-A843-4976-BA70-A811246CC566}" type="slidenum">
              <a:rPr lang="en-IN" smtClean="0"/>
              <a:pPr/>
              <a:t>‹#›</a:t>
            </a:fld>
            <a:endParaRPr lang="en-IN"/>
          </a:p>
        </p:txBody>
      </p:sp>
    </p:spTree>
    <p:extLst>
      <p:ext uri="{BB962C8B-B14F-4D97-AF65-F5344CB8AC3E}">
        <p14:creationId xmlns:p14="http://schemas.microsoft.com/office/powerpoint/2010/main" val="248281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ABFF5F4A-8FC7-419E-B94C-CDDC8DE310AE}" type="slidenum">
              <a:rPr lang="en-US" altLang="en-US"/>
              <a:pPr>
                <a:defRPr/>
              </a:pPr>
              <a:t>‹#›</a:t>
            </a:fld>
            <a:endParaRPr lang="en-US" altLang="en-US"/>
          </a:p>
        </p:txBody>
      </p:sp>
    </p:spTree>
    <p:extLst>
      <p:ext uri="{BB962C8B-B14F-4D97-AF65-F5344CB8AC3E}">
        <p14:creationId xmlns:p14="http://schemas.microsoft.com/office/powerpoint/2010/main" val="199610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9"/>
            <a:ext cx="10363200" cy="1362075"/>
          </a:xfrm>
        </p:spPr>
        <p:txBody>
          <a:bodyPr anchor="t"/>
          <a:lstStyle>
            <a:lvl1pPr algn="l">
              <a:defRPr sz="4000" b="1" cap="all">
                <a:solidFill>
                  <a:schemeClr val="tx2">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42A176A8-E247-47DA-96C2-01418C0361C7}" type="slidenum">
              <a:rPr lang="en-US" altLang="en-US"/>
              <a:pPr>
                <a:defRPr/>
              </a:pPr>
              <a:t>‹#›</a:t>
            </a:fld>
            <a:endParaRPr lang="en-US" altLang="en-US"/>
          </a:p>
        </p:txBody>
      </p:sp>
    </p:spTree>
    <p:extLst>
      <p:ext uri="{BB962C8B-B14F-4D97-AF65-F5344CB8AC3E}">
        <p14:creationId xmlns:p14="http://schemas.microsoft.com/office/powerpoint/2010/main" val="4119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4" y="1282706"/>
            <a:ext cx="5392617" cy="488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1ACCD72E-50F4-41E5-B510-F5FAC99B2AA7}" type="slidenum">
              <a:rPr lang="en-US" altLang="en-US"/>
              <a:pPr>
                <a:defRPr/>
              </a:pPr>
              <a:t>‹#›</a:t>
            </a:fld>
            <a:endParaRPr lang="en-US" altLang="en-US"/>
          </a:p>
        </p:txBody>
      </p:sp>
    </p:spTree>
    <p:extLst>
      <p:ext uri="{BB962C8B-B14F-4D97-AF65-F5344CB8AC3E}">
        <p14:creationId xmlns:p14="http://schemas.microsoft.com/office/powerpoint/2010/main" val="3575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9"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9"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9C25FE18-19A6-4731-AE0A-3D81B0542B3F}" type="slidenum">
              <a:rPr lang="en-US" altLang="en-US"/>
              <a:pPr>
                <a:defRPr/>
              </a:pPr>
              <a:t>‹#›</a:t>
            </a:fld>
            <a:endParaRPr lang="en-US" altLang="en-US"/>
          </a:p>
        </p:txBody>
      </p:sp>
    </p:spTree>
    <p:extLst>
      <p:ext uri="{BB962C8B-B14F-4D97-AF65-F5344CB8AC3E}">
        <p14:creationId xmlns:p14="http://schemas.microsoft.com/office/powerpoint/2010/main" val="34243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10F37FC7-8D70-46F5-AA9C-C56EC588CE73}" type="slidenum">
              <a:rPr lang="en-US" altLang="en-US"/>
              <a:pPr>
                <a:defRPr/>
              </a:pPr>
              <a:t>‹#›</a:t>
            </a:fld>
            <a:endParaRPr lang="en-US" altLang="en-US"/>
          </a:p>
        </p:txBody>
      </p:sp>
    </p:spTree>
    <p:extLst>
      <p:ext uri="{BB962C8B-B14F-4D97-AF65-F5344CB8AC3E}">
        <p14:creationId xmlns:p14="http://schemas.microsoft.com/office/powerpoint/2010/main" val="325661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99D8F1AC-1087-4FCA-B6F0-FFC28D76A876}" type="slidenum">
              <a:rPr lang="en-US" altLang="en-US"/>
              <a:pPr>
                <a:defRPr/>
              </a:pPr>
              <a:t>‹#›</a:t>
            </a:fld>
            <a:endParaRPr lang="en-US" altLang="en-US"/>
          </a:p>
        </p:txBody>
      </p:sp>
    </p:spTree>
    <p:extLst>
      <p:ext uri="{BB962C8B-B14F-4D97-AF65-F5344CB8AC3E}">
        <p14:creationId xmlns:p14="http://schemas.microsoft.com/office/powerpoint/2010/main" val="26790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247"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7384" y="273059"/>
            <a:ext cx="681501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ADF1D3B-E8FD-4DD4-B17A-00ADB81D7C09}" type="slidenum">
              <a:rPr lang="en-US" altLang="en-US"/>
              <a:pPr>
                <a:defRPr/>
              </a:pPr>
              <a:t>‹#›</a:t>
            </a:fld>
            <a:endParaRPr lang="en-US" altLang="en-US"/>
          </a:p>
        </p:txBody>
      </p:sp>
    </p:spTree>
    <p:extLst>
      <p:ext uri="{BB962C8B-B14F-4D97-AF65-F5344CB8AC3E}">
        <p14:creationId xmlns:p14="http://schemas.microsoft.com/office/powerpoint/2010/main" val="174072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62C36814-3413-4D73-86EC-95C46AE855CE}" type="slidenum">
              <a:rPr lang="en-US" altLang="en-US"/>
              <a:pPr>
                <a:defRPr/>
              </a:pPr>
              <a:t>‹#›</a:t>
            </a:fld>
            <a:endParaRPr lang="en-US" altLang="en-US"/>
          </a:p>
        </p:txBody>
      </p:sp>
    </p:spTree>
    <p:extLst>
      <p:ext uri="{BB962C8B-B14F-4D97-AF65-F5344CB8AC3E}">
        <p14:creationId xmlns:p14="http://schemas.microsoft.com/office/powerpoint/2010/main" val="295799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White Computer Wallpapers - Top Free White Computer Backgrounds -  WallpaperAccess"/>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t="79265"/>
          <a:stretch/>
        </p:blipFill>
        <p:spPr bwMode="auto">
          <a:xfrm>
            <a:off x="-12032" y="0"/>
            <a:ext cx="12192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1" descr="E&amp;R-Template-inside_footer2"/>
          <p:cNvPicPr>
            <a:picLocks noChangeAspect="1" noChangeArrowheads="1"/>
          </p:cNvPicPr>
          <p:nvPr userDrawn="1"/>
        </p:nvPicPr>
        <p:blipFill rotWithShape="1">
          <a:blip r:embed="rId19">
            <a:duotone>
              <a:prstClr val="black"/>
              <a:schemeClr val="accent3">
                <a:tint val="45000"/>
                <a:satMod val="400000"/>
              </a:schemeClr>
            </a:duotone>
            <a:extLst>
              <a:ext uri="{28A0092B-C50C-407E-A947-70E740481C1C}">
                <a14:useLocalDpi xmlns:a14="http://schemas.microsoft.com/office/drawing/2010/main" val="0"/>
              </a:ext>
            </a:extLst>
          </a:blip>
          <a:srcRect l="3703" t="30556" r="28148"/>
          <a:stretch/>
        </p:blipFill>
        <p:spPr bwMode="auto">
          <a:xfrm>
            <a:off x="0" y="6183745"/>
            <a:ext cx="12192000" cy="75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12"/>
          <p:cNvSpPr>
            <a:spLocks noGrp="1" noChangeArrowheads="1"/>
          </p:cNvSpPr>
          <p:nvPr>
            <p:ph type="title"/>
          </p:nvPr>
        </p:nvSpPr>
        <p:spPr bwMode="auto">
          <a:xfrm>
            <a:off x="433137" y="-32084"/>
            <a:ext cx="9914188" cy="101792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13"/>
          <p:cNvSpPr>
            <a:spLocks noGrp="1" noChangeArrowheads="1"/>
          </p:cNvSpPr>
          <p:nvPr>
            <p:ph type="body" idx="1"/>
          </p:nvPr>
        </p:nvSpPr>
        <p:spPr bwMode="auto">
          <a:xfrm>
            <a:off x="406400" y="1282700"/>
            <a:ext cx="10972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6350" name="Rectangle 14"/>
          <p:cNvSpPr>
            <a:spLocks noGrp="1" noChangeArrowheads="1"/>
          </p:cNvSpPr>
          <p:nvPr>
            <p:ph type="sldNum" sz="quarter" idx="4"/>
          </p:nvPr>
        </p:nvSpPr>
        <p:spPr bwMode="auto">
          <a:xfrm>
            <a:off x="5438775" y="6477000"/>
            <a:ext cx="1031875" cy="4762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defRPr sz="1200" b="1" smtClean="0">
                <a:solidFill>
                  <a:schemeClr val="bg1"/>
                </a:solidFill>
                <a:latin typeface="Arial" panose="020B0604020202020204" pitchFamily="34" charset="0"/>
              </a:defRPr>
            </a:lvl1pPr>
          </a:lstStyle>
          <a:p>
            <a:pPr>
              <a:defRPr/>
            </a:pPr>
            <a:fld id="{EC5FB167-99EC-494E-BA48-D0CB9224004D}" type="slidenum">
              <a:rPr lang="en-US" altLang="en-US"/>
              <a:pPr>
                <a:defRPr/>
              </a:pPr>
              <a:t>‹#›</a:t>
            </a:fld>
            <a:endParaRPr lang="en-US" altLang="en-US"/>
          </a:p>
        </p:txBody>
      </p:sp>
      <p:grpSp>
        <p:nvGrpSpPr>
          <p:cNvPr id="1031" name="Group 15"/>
          <p:cNvGrpSpPr>
            <a:grpSpLocks/>
          </p:cNvGrpSpPr>
          <p:nvPr userDrawn="1"/>
        </p:nvGrpSpPr>
        <p:grpSpPr bwMode="auto">
          <a:xfrm>
            <a:off x="5730875" y="6453188"/>
            <a:ext cx="434975" cy="381000"/>
            <a:chOff x="4181" y="4125"/>
            <a:chExt cx="183" cy="192"/>
          </a:xfrm>
        </p:grpSpPr>
        <p:sp>
          <p:nvSpPr>
            <p:cNvPr id="1035" name="Freeform 16"/>
            <p:cNvSpPr>
              <a:spLocks/>
            </p:cNvSpPr>
            <p:nvPr userDrawn="1"/>
          </p:nvSpPr>
          <p:spPr bwMode="auto">
            <a:xfrm>
              <a:off x="4181" y="4125"/>
              <a:ext cx="183" cy="192"/>
            </a:xfrm>
            <a:custGeom>
              <a:avLst/>
              <a:gdLst>
                <a:gd name="T0" fmla="*/ 364 w 364"/>
                <a:gd name="T1" fmla="*/ 424 h 578"/>
                <a:gd name="T2" fmla="*/ 364 w 364"/>
                <a:gd name="T3" fmla="*/ 0 h 578"/>
                <a:gd name="T4" fmla="*/ 0 w 364"/>
                <a:gd name="T5" fmla="*/ 0 h 578"/>
                <a:gd name="T6" fmla="*/ 0 w 364"/>
                <a:gd name="T7" fmla="*/ 578 h 578"/>
                <a:gd name="T8" fmla="*/ 232 w 364"/>
                <a:gd name="T9" fmla="*/ 578 h 578"/>
                <a:gd name="T10" fmla="*/ 364 w 364"/>
                <a:gd name="T11" fmla="*/ 424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 h="578">
                  <a:moveTo>
                    <a:pt x="364" y="424"/>
                  </a:moveTo>
                  <a:lnTo>
                    <a:pt x="364" y="0"/>
                  </a:lnTo>
                  <a:lnTo>
                    <a:pt x="0" y="0"/>
                  </a:lnTo>
                  <a:lnTo>
                    <a:pt x="0" y="578"/>
                  </a:lnTo>
                  <a:lnTo>
                    <a:pt x="232" y="578"/>
                  </a:lnTo>
                  <a:lnTo>
                    <a:pt x="364" y="424"/>
                  </a:lnTo>
                  <a:close/>
                </a:path>
              </a:pathLst>
            </a:custGeom>
            <a:noFill/>
            <a:ln w="158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7"/>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9525">
              <a:solidFill>
                <a:schemeClr val="bg1"/>
              </a:solidFill>
              <a:round/>
              <a:headEnd/>
              <a:tailEnd/>
            </a:ln>
          </p:spPr>
          <p:txBody>
            <a:bodyPr/>
            <a:lstStyle/>
            <a:p>
              <a:endParaRPr lang="en-US"/>
            </a:p>
          </p:txBody>
        </p:sp>
        <p:sp>
          <p:nvSpPr>
            <p:cNvPr id="1037" name="Freeform 18"/>
            <p:cNvSpPr>
              <a:spLocks/>
            </p:cNvSpPr>
            <p:nvPr userDrawn="1"/>
          </p:nvSpPr>
          <p:spPr bwMode="auto">
            <a:xfrm>
              <a:off x="4297" y="4266"/>
              <a:ext cx="55" cy="42"/>
            </a:xfrm>
            <a:custGeom>
              <a:avLst/>
              <a:gdLst>
                <a:gd name="T0" fmla="*/ 0 w 109"/>
                <a:gd name="T1" fmla="*/ 127 h 127"/>
                <a:gd name="T2" fmla="*/ 0 w 109"/>
                <a:gd name="T3" fmla="*/ 0 h 127"/>
                <a:gd name="T4" fmla="*/ 109 w 109"/>
                <a:gd name="T5" fmla="*/ 0 h 127"/>
                <a:gd name="T6" fmla="*/ 0 w 10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27">
                  <a:moveTo>
                    <a:pt x="0" y="127"/>
                  </a:moveTo>
                  <a:lnTo>
                    <a:pt x="0" y="0"/>
                  </a:lnTo>
                  <a:lnTo>
                    <a:pt x="109" y="0"/>
                  </a:lnTo>
                  <a:lnTo>
                    <a:pt x="0" y="127"/>
                  </a:lnTo>
                  <a:close/>
                </a:path>
              </a:pathLst>
            </a:custGeom>
            <a:solidFill>
              <a:schemeClr val="bg1"/>
            </a:solidFill>
            <a:ln w="1588">
              <a:solidFill>
                <a:schemeClr val="bg1"/>
              </a:solidFill>
              <a:prstDash val="solid"/>
              <a:round/>
              <a:headEnd/>
              <a:tailEnd/>
            </a:ln>
          </p:spPr>
          <p:txBody>
            <a:bodyPr/>
            <a:lstStyle/>
            <a:p>
              <a:endParaRPr lang="en-US"/>
            </a:p>
          </p:txBody>
        </p:sp>
      </p:grpSp>
      <p:sp>
        <p:nvSpPr>
          <p:cNvPr id="11" name="Rectangle 6"/>
          <p:cNvSpPr>
            <a:spLocks noChangeArrowheads="1"/>
          </p:cNvSpPr>
          <p:nvPr userDrawn="1"/>
        </p:nvSpPr>
        <p:spPr bwMode="auto">
          <a:xfrm>
            <a:off x="0" y="6570663"/>
            <a:ext cx="3781425" cy="261937"/>
          </a:xfrm>
          <a:prstGeom prst="rect">
            <a:avLst/>
          </a:prstGeom>
          <a:noFill/>
          <a:ln w="12700" algn="ctr">
            <a:noFill/>
            <a:miter lim="800000"/>
            <a:headEnd/>
            <a:tailEnd/>
          </a:ln>
          <a:effectLst/>
        </p:spPr>
        <p:txBody>
          <a:bodyPr lIns="92075" tIns="46038" rIns="92075" bIns="46038">
            <a:spAutoFit/>
          </a:bodyPr>
          <a:lstStyle>
            <a:lvl1pPr marL="173038" indent="-173038"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a:spcBef>
                <a:spcPct val="50000"/>
              </a:spcBef>
              <a:defRPr/>
            </a:pPr>
            <a:r>
              <a:rPr lang="en-US" altLang="en-US" sz="1100" dirty="0">
                <a:solidFill>
                  <a:srgbClr val="FFFFCC"/>
                </a:solidFill>
                <a:latin typeface="Arial" panose="020B0604020202020204" pitchFamily="34" charset="0"/>
              </a:rPr>
              <a:t>Copyright © 2021, ABES Engineering College</a:t>
            </a:r>
          </a:p>
        </p:txBody>
      </p:sp>
      <p:pic>
        <p:nvPicPr>
          <p:cNvPr id="1034" name="Picture 8" descr="ABES ENGINEERING COLLEGE, Ghāziābād"/>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29861" r="30270"/>
          <a:stretch>
            <a:fillRect/>
          </a:stretch>
        </p:blipFill>
        <p:spPr bwMode="auto">
          <a:xfrm>
            <a:off x="11125200" y="12700"/>
            <a:ext cx="644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3" r:id="rId16"/>
  </p:sldLayoutIdLst>
  <p:hf hdr="0" ftr="0" dt="0"/>
  <p:txStyles>
    <p:titleStyle>
      <a:lvl1pPr algn="l" rtl="0" eaLnBrk="0" fontAlgn="base" hangingPunct="0">
        <a:spcBef>
          <a:spcPct val="0"/>
        </a:spcBef>
        <a:spcAft>
          <a:spcPct val="0"/>
        </a:spcAft>
        <a:defRPr lang="en-US" altLang="en-US" sz="3200" b="1" dirty="0" smtClean="0">
          <a:solidFill>
            <a:schemeClr val="tx2">
              <a:lumMod val="85000"/>
              <a:lumOff val="15000"/>
            </a:schemeClr>
          </a:solidFill>
          <a:effectLst/>
          <a:latin typeface="+mn-lt"/>
          <a:ea typeface="+mj-ea"/>
          <a:cs typeface="+mj-cs"/>
        </a:defRPr>
      </a:lvl1pPr>
      <a:lvl2pPr algn="l" rtl="0" eaLnBrk="0" fontAlgn="base" hangingPunct="0">
        <a:spcBef>
          <a:spcPct val="0"/>
        </a:spcBef>
        <a:spcAft>
          <a:spcPct val="0"/>
        </a:spcAft>
        <a:defRPr sz="3200" b="1">
          <a:solidFill>
            <a:srgbClr val="FFFFFF"/>
          </a:solidFill>
          <a:latin typeface="Arial" charset="0"/>
        </a:defRPr>
      </a:lvl2pPr>
      <a:lvl3pPr algn="l" rtl="0" eaLnBrk="0" fontAlgn="base" hangingPunct="0">
        <a:spcBef>
          <a:spcPct val="0"/>
        </a:spcBef>
        <a:spcAft>
          <a:spcPct val="0"/>
        </a:spcAft>
        <a:defRPr sz="3200" b="1">
          <a:solidFill>
            <a:srgbClr val="FFFFFF"/>
          </a:solidFill>
          <a:latin typeface="Arial" charset="0"/>
        </a:defRPr>
      </a:lvl3pPr>
      <a:lvl4pPr algn="l" rtl="0" eaLnBrk="0" fontAlgn="base" hangingPunct="0">
        <a:spcBef>
          <a:spcPct val="0"/>
        </a:spcBef>
        <a:spcAft>
          <a:spcPct val="0"/>
        </a:spcAft>
        <a:defRPr sz="3200" b="1">
          <a:solidFill>
            <a:srgbClr val="FFFFFF"/>
          </a:solidFill>
          <a:latin typeface="Arial" charset="0"/>
        </a:defRPr>
      </a:lvl4pPr>
      <a:lvl5pPr algn="l" rtl="0" eaLnBrk="0" fontAlgn="base" hangingPunct="0">
        <a:spcBef>
          <a:spcPct val="0"/>
        </a:spcBef>
        <a:spcAft>
          <a:spcPct val="0"/>
        </a:spcAft>
        <a:defRPr sz="3200" b="1">
          <a:solidFill>
            <a:srgbClr val="FFFFFF"/>
          </a:solidFill>
          <a:latin typeface="Arial" charset="0"/>
        </a:defRPr>
      </a:lvl5pPr>
      <a:lvl6pPr marL="457200" algn="l" rtl="0" fontAlgn="base">
        <a:spcBef>
          <a:spcPct val="0"/>
        </a:spcBef>
        <a:spcAft>
          <a:spcPct val="0"/>
        </a:spcAft>
        <a:defRPr sz="3200" b="1">
          <a:solidFill>
            <a:srgbClr val="FFFFFF"/>
          </a:solidFill>
          <a:latin typeface="Arial" charset="0"/>
        </a:defRPr>
      </a:lvl6pPr>
      <a:lvl7pPr marL="914400" algn="l" rtl="0" fontAlgn="base">
        <a:spcBef>
          <a:spcPct val="0"/>
        </a:spcBef>
        <a:spcAft>
          <a:spcPct val="0"/>
        </a:spcAft>
        <a:defRPr sz="3200" b="1">
          <a:solidFill>
            <a:srgbClr val="FFFFFF"/>
          </a:solidFill>
          <a:latin typeface="Arial" charset="0"/>
        </a:defRPr>
      </a:lvl7pPr>
      <a:lvl8pPr marL="1371600" algn="l" rtl="0" fontAlgn="base">
        <a:spcBef>
          <a:spcPct val="0"/>
        </a:spcBef>
        <a:spcAft>
          <a:spcPct val="0"/>
        </a:spcAft>
        <a:defRPr sz="3200" b="1">
          <a:solidFill>
            <a:srgbClr val="FFFFFF"/>
          </a:solidFill>
          <a:latin typeface="Arial" charset="0"/>
        </a:defRPr>
      </a:lvl8pPr>
      <a:lvl9pPr marL="1828800" algn="l" rtl="0" fontAlgn="base">
        <a:spcBef>
          <a:spcPct val="0"/>
        </a:spcBef>
        <a:spcAft>
          <a:spcPct val="0"/>
        </a:spcAft>
        <a:defRPr sz="3200" b="1">
          <a:solidFill>
            <a:srgbClr val="FFFFFF"/>
          </a:solidFill>
          <a:latin typeface="Arial" charset="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Ø"/>
        <a:defRPr sz="24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anose="05000000000000000000" pitchFamily="2" charset="2"/>
        <a:buChar char="§"/>
        <a:defRPr>
          <a:solidFill>
            <a:srgbClr val="000000"/>
          </a:solidFill>
          <a:latin typeface="+mn-lt"/>
        </a:defRPr>
      </a:lvl2pPr>
      <a:lvl3pPr marL="11430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3pPr>
      <a:lvl4pPr marL="1600200" indent="-228600" algn="l" rtl="0" eaLnBrk="0" fontAlgn="base" hangingPunct="0">
        <a:spcBef>
          <a:spcPct val="20000"/>
        </a:spcBef>
        <a:spcAft>
          <a:spcPct val="0"/>
        </a:spcAft>
        <a:buClr>
          <a:srgbClr val="003366"/>
        </a:buClr>
        <a:buFont typeface="Arial" panose="020B0604020202020204" pitchFamily="34" charset="0"/>
        <a:buChar char="»"/>
        <a:defRPr>
          <a:solidFill>
            <a:srgbClr val="000000"/>
          </a:solidFill>
          <a:latin typeface="+mn-lt"/>
        </a:defRPr>
      </a:lvl4pPr>
      <a:lvl5pPr marL="2057400" indent="-228600" algn="l" rtl="0" eaLnBrk="0" fontAlgn="base" hangingPunct="0">
        <a:spcBef>
          <a:spcPct val="20000"/>
        </a:spcBef>
        <a:spcAft>
          <a:spcPct val="0"/>
        </a:spcAft>
        <a:buClr>
          <a:srgbClr val="003366"/>
        </a:buClr>
        <a:buChar char="•"/>
        <a:defRPr>
          <a:solidFill>
            <a:srgbClr val="000000"/>
          </a:solidFill>
          <a:latin typeface="+mn-lt"/>
        </a:defRPr>
      </a:lvl5pPr>
      <a:lvl6pPr marL="2514600" indent="-228600" algn="l" rtl="0" fontAlgn="base">
        <a:spcBef>
          <a:spcPct val="20000"/>
        </a:spcBef>
        <a:spcAft>
          <a:spcPct val="0"/>
        </a:spcAft>
        <a:buClr>
          <a:srgbClr val="003366"/>
        </a:buClr>
        <a:buChar char="•"/>
        <a:defRPr>
          <a:solidFill>
            <a:srgbClr val="000000"/>
          </a:solidFill>
          <a:latin typeface="+mn-lt"/>
        </a:defRPr>
      </a:lvl6pPr>
      <a:lvl7pPr marL="2971800" indent="-228600" algn="l" rtl="0" fontAlgn="base">
        <a:spcBef>
          <a:spcPct val="20000"/>
        </a:spcBef>
        <a:spcAft>
          <a:spcPct val="0"/>
        </a:spcAft>
        <a:buClr>
          <a:srgbClr val="003366"/>
        </a:buClr>
        <a:buChar char="•"/>
        <a:defRPr>
          <a:solidFill>
            <a:srgbClr val="000000"/>
          </a:solidFill>
          <a:latin typeface="+mn-lt"/>
        </a:defRPr>
      </a:lvl7pPr>
      <a:lvl8pPr marL="3429000" indent="-228600" algn="l" rtl="0" fontAlgn="base">
        <a:spcBef>
          <a:spcPct val="20000"/>
        </a:spcBef>
        <a:spcAft>
          <a:spcPct val="0"/>
        </a:spcAft>
        <a:buClr>
          <a:srgbClr val="003366"/>
        </a:buClr>
        <a:buChar char="•"/>
        <a:defRPr>
          <a:solidFill>
            <a:srgbClr val="000000"/>
          </a:solidFill>
          <a:latin typeface="+mn-lt"/>
        </a:defRPr>
      </a:lvl8pPr>
      <a:lvl9pPr marL="3886200" indent="-228600" algn="l" rtl="0" fontAlgn="base">
        <a:spcBef>
          <a:spcPct val="20000"/>
        </a:spcBef>
        <a:spcAft>
          <a:spcPct val="0"/>
        </a:spcAft>
        <a:buClr>
          <a:srgbClr val="003366"/>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hyperlink" Target="https://www.computerhope.com/jargon/h/hypertex.htm" TargetMode="External"/><Relationship Id="rId4" Type="http://schemas.openxmlformats.org/officeDocument/2006/relationships/hyperlink" Target="https://www.computerhope.com/jargon/h/html.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hyperlink" Target="https://www.shiksha.com/online-courses/articles/html-tags/" TargetMode="External"/><Relationship Id="rId4" Type="http://schemas.openxmlformats.org/officeDocument/2006/relationships/hyperlink" Target="https://www.shiksha.com/online-courses/articles/html-full-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hyperlink" Target="https://www.w3schools.com/html/" TargetMode="External"/><Relationship Id="rId3" Type="http://schemas.openxmlformats.org/officeDocument/2006/relationships/hyperlink" Target="https://html.spec.whatwg.org/" TargetMode="External"/><Relationship Id="rId7" Type="http://schemas.openxmlformats.org/officeDocument/2006/relationships/hyperlink" Target="https://stackoverflow.com/questions/tagged/html" TargetMode="External"/><Relationship Id="rId2"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hyperlink" Target="https://stackoverflow.com/questions/tagged" TargetMode="External"/><Relationship Id="rId5" Type="http://schemas.openxmlformats.org/officeDocument/2006/relationships/hyperlink" Target="https://www.w3.org/TR/html5/" TargetMode="External"/><Relationship Id="rId4" Type="http://schemas.openxmlformats.org/officeDocument/2006/relationships/hyperlink" Target="https://developer.mozilla.org/en-US/docs/Web/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55AD755F-DACA-206F-C34A-6AF806FFE160}"/>
              </a:ext>
            </a:extLst>
          </p:cNvPr>
          <p:cNvSpPr/>
          <p:nvPr/>
        </p:nvSpPr>
        <p:spPr>
          <a:xfrm>
            <a:off x="0" y="8092"/>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A2F8DEF-6020-6E48-831F-EC3C0708A617}"/>
              </a:ext>
            </a:extLst>
          </p:cNvPr>
          <p:cNvSpPr txBox="1">
            <a:spLocks/>
          </p:cNvSpPr>
          <p:nvPr/>
        </p:nvSpPr>
        <p:spPr>
          <a:xfrm>
            <a:off x="1250697" y="2780928"/>
            <a:ext cx="9505055" cy="917575"/>
          </a:xfrm>
          <a:prstGeom prst="rect">
            <a:avLst/>
          </a:prstGeom>
        </p:spPr>
        <p:txBody>
          <a:bodyPr/>
          <a:lstStyle/>
          <a:p>
            <a:pPr algn="ctr" defTabSz="685800">
              <a:buClr>
                <a:srgbClr val="5B9BD5"/>
              </a:buClr>
              <a:buSzPct val="70000"/>
              <a:defRPr/>
            </a:pPr>
            <a:r>
              <a:rPr lang="en-US" sz="6000" dirty="0">
                <a:solidFill>
                  <a:srgbClr val="FF0000"/>
                </a:solidFill>
              </a:rPr>
              <a:t>Hyper Text Markup Language: HTML5</a:t>
            </a:r>
          </a:p>
        </p:txBody>
      </p:sp>
      <p:pic>
        <p:nvPicPr>
          <p:cNvPr id="2" name="Picture 2"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76200"/>
            <a:ext cx="3455640" cy="153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900"/>
    </mc:Choice>
    <mc:Fallback xmlns="">
      <p:transition spd="slow" advTm="46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DB644AA-574A-3482-4997-457938376E81}"/>
              </a:ext>
            </a:extLst>
          </p:cNvPr>
          <p:cNvSpPr>
            <a:spLocks noChangeArrowheads="1"/>
          </p:cNvSpPr>
          <p:nvPr/>
        </p:nvSpPr>
        <p:spPr bwMode="auto">
          <a:xfrm>
            <a:off x="228599" y="3810000"/>
            <a:ext cx="10450495" cy="1848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a:t>
            </a:r>
            <a:r>
              <a:rPr lang="en-US" altLang="en-US" sz="3200" b="1" dirty="0">
                <a:solidFill>
                  <a:schemeClr val="accent4"/>
                </a:solidFill>
                <a:latin typeface="Times New Roman" panose="02020603050405020304" pitchFamily="18" charset="0"/>
                <a:cs typeface="Times New Roman" panose="02020603050405020304" pitchFamily="18" charset="0"/>
              </a:rPr>
              <a:t>&lt;span&gt; </a:t>
            </a: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tag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used to link style sheet rules to sections of a document.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However, the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is an inline element, meaning it will not cause a page break.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Like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&lt;div&gt;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a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 will affect everything inside of it. </a:t>
            </a:r>
            <a:r>
              <a:rPr kumimoji="0" lang="en-US" altLang="en-US" sz="12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&lt;span&gt;</a:t>
            </a:r>
            <a:r>
              <a:rPr kumimoji="0" lang="en-US" altLang="en-US"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 tags are generally used to format text, and will not affect the layout of a page.</a:t>
            </a:r>
            <a:endParaRPr kumimoji="0" lang="en-US" altLang="en-US" sz="2800" b="0"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A6027B2-DC67-007B-ECD3-3F5938190987}"/>
              </a:ext>
            </a:extLst>
          </p:cNvPr>
          <p:cNvSpPr>
            <a:spLocks noChangeArrowheads="1"/>
          </p:cNvSpPr>
          <p:nvPr/>
        </p:nvSpPr>
        <p:spPr bwMode="auto">
          <a:xfrm>
            <a:off x="228598" y="1676400"/>
            <a:ext cx="10450495" cy="1971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3633"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rPr>
              <a:t>The &lt;div&gt; tag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accent4"/>
                </a:solidFill>
                <a:latin typeface="Times New Roman" panose="02020603050405020304" pitchFamily="18" charset="0"/>
                <a:cs typeface="Times New Roman" panose="02020603050405020304" pitchFamily="18" charset="0"/>
              </a:rPr>
              <a:t>The &lt;div&gt; tag is a block level element. That means it will cause a line break, similar to a “p” or a “h1”. Think of it as a customizable holding box for other elements. When placed inside of this box, other elements will take on its attributes. &lt;div&gt; tags have two important functions: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to group sections of a page together and assign certain properties</a:t>
            </a:r>
          </a:p>
          <a:p>
            <a:pPr marL="742950" lvl="1" indent="-285750">
              <a:buFont typeface="Arial" panose="020B0604020202020204" pitchFamily="34" charset="0"/>
              <a:buChar char="•"/>
            </a:pPr>
            <a:r>
              <a:rPr lang="en-US" altLang="en-US" dirty="0">
                <a:solidFill>
                  <a:schemeClr val="accent4"/>
                </a:solidFill>
                <a:latin typeface="Times New Roman" panose="02020603050405020304" pitchFamily="18" charset="0"/>
                <a:cs typeface="Times New Roman" panose="02020603050405020304" pitchFamily="18" charset="0"/>
              </a:rPr>
              <a:t>They are used in page layout</a:t>
            </a:r>
          </a:p>
        </p:txBody>
      </p:sp>
      <p:sp>
        <p:nvSpPr>
          <p:cNvPr id="4" name="Rectangle 12">
            <a:extLst>
              <a:ext uri="{FF2B5EF4-FFF2-40B4-BE49-F238E27FC236}">
                <a16:creationId xmlns:a16="http://schemas.microsoft.com/office/drawing/2014/main" id="{FC1B4841-4D94-5FD7-DF2D-C804CDFFB877}"/>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357883679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FDE4FB9-E16C-7189-ECD9-DE4620C83391}"/>
              </a:ext>
            </a:extLst>
          </p:cNvPr>
          <p:cNvPicPr>
            <a:picLocks noChangeAspect="1"/>
          </p:cNvPicPr>
          <p:nvPr/>
        </p:nvPicPr>
        <p:blipFill>
          <a:blip r:embed="rId4"/>
          <a:stretch>
            <a:fillRect/>
          </a:stretch>
        </p:blipFill>
        <p:spPr>
          <a:xfrm>
            <a:off x="36272" y="1590714"/>
            <a:ext cx="12079527" cy="5265281"/>
          </a:xfrm>
          <a:prstGeom prst="rect">
            <a:avLst/>
          </a:prstGeom>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spTree>
    <p:extLst>
      <p:ext uri="{BB962C8B-B14F-4D97-AF65-F5344CB8AC3E}">
        <p14:creationId xmlns:p14="http://schemas.microsoft.com/office/powerpoint/2010/main" val="77824180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&lt;div&gt; &amp; &lt;span&gt; Tag</a:t>
            </a:r>
          </a:p>
        </p:txBody>
      </p:sp>
      <p:pic>
        <p:nvPicPr>
          <p:cNvPr id="7" name="Picture 6">
            <a:extLst>
              <a:ext uri="{FF2B5EF4-FFF2-40B4-BE49-F238E27FC236}">
                <a16:creationId xmlns:a16="http://schemas.microsoft.com/office/drawing/2014/main" id="{0065C228-124D-3561-668D-82956DFF0852}"/>
              </a:ext>
            </a:extLst>
          </p:cNvPr>
          <p:cNvPicPr>
            <a:picLocks noChangeAspect="1"/>
          </p:cNvPicPr>
          <p:nvPr/>
        </p:nvPicPr>
        <p:blipFill>
          <a:blip r:embed="rId4"/>
          <a:stretch>
            <a:fillRect/>
          </a:stretch>
        </p:blipFill>
        <p:spPr>
          <a:xfrm>
            <a:off x="0" y="1752600"/>
            <a:ext cx="12192000" cy="4789218"/>
          </a:xfrm>
          <a:prstGeom prst="rect">
            <a:avLst/>
          </a:prstGeom>
        </p:spPr>
      </p:pic>
    </p:spTree>
    <p:extLst>
      <p:ext uri="{BB962C8B-B14F-4D97-AF65-F5344CB8AC3E}">
        <p14:creationId xmlns:p14="http://schemas.microsoft.com/office/powerpoint/2010/main" val="800159422"/>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2C238B8A-C064-9B87-DB0D-47DEBC241819}"/>
              </a:ext>
            </a:extLst>
          </p:cNvPr>
          <p:cNvSpPr txBox="1"/>
          <p:nvPr/>
        </p:nvSpPr>
        <p:spPr>
          <a:xfrm>
            <a:off x="533400" y="1676400"/>
            <a:ext cx="11277600" cy="923330"/>
          </a:xfrm>
          <a:prstGeom prst="rect">
            <a:avLst/>
          </a:prstGeom>
          <a:noFill/>
        </p:spPr>
        <p:txBody>
          <a:bodyPr wrap="square">
            <a:spAutoFit/>
          </a:bodyPr>
          <a:lstStyle/>
          <a:p>
            <a:r>
              <a:rPr lang="en-US" b="0" i="0" dirty="0">
                <a:solidFill>
                  <a:schemeClr val="accent4"/>
                </a:solidFill>
                <a:effectLst/>
                <a:latin typeface="Times New Roman" panose="02020603050405020304" pitchFamily="18" charset="0"/>
                <a:cs typeface="Times New Roman" panose="02020603050405020304" pitchFamily="18" charset="0"/>
              </a:rPr>
              <a:t>With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HTML</a:t>
            </a:r>
            <a:r>
              <a:rPr lang="en-US" b="0" i="0" dirty="0">
                <a:solidFill>
                  <a:schemeClr val="accent4"/>
                </a:solidFill>
                <a:effectLst/>
                <a:latin typeface="Times New Roman" panose="02020603050405020304" pitchFamily="18" charset="0"/>
                <a:cs typeface="Times New Roman" panose="02020603050405020304" pitchFamily="18" charset="0"/>
              </a:rPr>
              <a:t> (</a:t>
            </a:r>
            <a:r>
              <a:rPr lang="en-US" b="0" i="0" dirty="0" err="1">
                <a:solidFill>
                  <a:schemeClr val="accent4"/>
                </a:solidFill>
                <a:effectLst/>
                <a:latin typeface="Times New Roman" panose="02020603050405020304" pitchFamily="18" charset="0"/>
                <a:cs typeface="Times New Roman" panose="02020603050405020304" pitchFamily="18" charset="0"/>
              </a:rPr>
              <a:t>HyperText</a:t>
            </a:r>
            <a:r>
              <a:rPr lang="en-US" b="0" i="0" dirty="0">
                <a:solidFill>
                  <a:schemeClr val="accent4"/>
                </a:solidFill>
                <a:effectLst/>
                <a:latin typeface="Times New Roman" panose="02020603050405020304" pitchFamily="18" charset="0"/>
                <a:cs typeface="Times New Roman" panose="02020603050405020304" pitchFamily="18" charset="0"/>
              </a:rPr>
              <a:t> Markup Language), an </a:t>
            </a:r>
            <a:r>
              <a:rPr lang="en-US" b="1" i="0" dirty="0">
                <a:solidFill>
                  <a:schemeClr val="accent4"/>
                </a:solidFill>
                <a:effectLst/>
                <a:latin typeface="Times New Roman" panose="02020603050405020304" pitchFamily="18" charset="0"/>
                <a:cs typeface="Times New Roman" panose="02020603050405020304" pitchFamily="18" charset="0"/>
              </a:rPr>
              <a:t>anchor</a:t>
            </a:r>
            <a:r>
              <a:rPr lang="en-US" b="0" i="0" dirty="0">
                <a:solidFill>
                  <a:schemeClr val="accent4"/>
                </a:solidFill>
                <a:effectLst/>
                <a:latin typeface="Times New Roman" panose="02020603050405020304" pitchFamily="18" charset="0"/>
                <a:cs typeface="Times New Roman" panose="02020603050405020304" pitchFamily="18" charset="0"/>
              </a:rPr>
              <a:t> or </a:t>
            </a:r>
            <a:r>
              <a:rPr lang="en-US" b="1" i="0" dirty="0">
                <a:solidFill>
                  <a:schemeClr val="accent4"/>
                </a:solidFill>
                <a:effectLst/>
                <a:latin typeface="Times New Roman" panose="02020603050405020304" pitchFamily="18" charset="0"/>
                <a:cs typeface="Times New Roman" panose="02020603050405020304" pitchFamily="18" charset="0"/>
              </a:rPr>
              <a:t>hyperlink anchor</a:t>
            </a:r>
            <a:r>
              <a:rPr lang="en-US" b="0" i="0" dirty="0">
                <a:solidFill>
                  <a:schemeClr val="accent4"/>
                </a:solidFill>
                <a:effectLst/>
                <a:latin typeface="Times New Roman" panose="02020603050405020304" pitchFamily="18" charset="0"/>
                <a:cs typeface="Times New Roman" panose="02020603050405020304" pitchFamily="18" charset="0"/>
              </a:rPr>
              <a:t> is an area in </a:t>
            </a:r>
            <a:r>
              <a:rPr lang="en-US" b="0" i="0" u="none" strike="noStrike" dirty="0">
                <a:solidFill>
                  <a:schemeClr val="accent4"/>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hypertext</a:t>
            </a:r>
            <a:r>
              <a:rPr lang="en-US" b="0" i="0" dirty="0">
                <a:solidFill>
                  <a:schemeClr val="accent4"/>
                </a:solidFill>
                <a:effectLst/>
                <a:latin typeface="Times New Roman" panose="02020603050405020304" pitchFamily="18" charset="0"/>
                <a:cs typeface="Times New Roman" panose="02020603050405020304" pitchFamily="18" charset="0"/>
              </a:rPr>
              <a:t> containing the source or destination to a different address or other information. In HTML, an anchor begins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and ends with </a:t>
            </a:r>
            <a:r>
              <a:rPr lang="en-US" b="1" i="0" dirty="0">
                <a:solidFill>
                  <a:schemeClr val="accent4"/>
                </a:solidFill>
                <a:effectLst/>
                <a:latin typeface="Times New Roman" panose="02020603050405020304" pitchFamily="18" charset="0"/>
                <a:cs typeface="Times New Roman" panose="02020603050405020304" pitchFamily="18" charset="0"/>
              </a:rPr>
              <a:t>&lt;/a&gt;</a:t>
            </a:r>
            <a:r>
              <a:rPr lang="en-US" b="0" i="0" dirty="0">
                <a:solidFill>
                  <a:schemeClr val="accent4"/>
                </a:solidFill>
                <a:effectLst/>
                <a:latin typeface="Times New Roman" panose="02020603050405020304" pitchFamily="18" charset="0"/>
                <a:cs typeface="Times New Roman" panose="02020603050405020304" pitchFamily="18" charset="0"/>
              </a:rPr>
              <a:t>, as shown in the breakdown of an HTML tag.</a:t>
            </a:r>
            <a:endParaRPr lang="en-US" dirty="0">
              <a:solidFill>
                <a:schemeClr val="accent4"/>
              </a:solidFill>
              <a:latin typeface="Times New Roman" panose="02020603050405020304" pitchFamily="18" charset="0"/>
              <a:cs typeface="Times New Roman" panose="02020603050405020304" pitchFamily="18" charset="0"/>
            </a:endParaRPr>
          </a:p>
        </p:txBody>
      </p:sp>
      <p:pic>
        <p:nvPicPr>
          <p:cNvPr id="9220" name="Picture 4" descr="HTML &lt;a&gt; tag components">
            <a:extLst>
              <a:ext uri="{FF2B5EF4-FFF2-40B4-BE49-F238E27FC236}">
                <a16:creationId xmlns:a16="http://schemas.microsoft.com/office/drawing/2014/main" id="{7EE22C82-D3A1-15A7-AF35-96BD7FAFAC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547"/>
          <a:stretch/>
        </p:blipFill>
        <p:spPr bwMode="auto">
          <a:xfrm>
            <a:off x="1905000" y="2848571"/>
            <a:ext cx="8305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32326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graphicFrame>
        <p:nvGraphicFramePr>
          <p:cNvPr id="2" name="Table 1">
            <a:extLst>
              <a:ext uri="{FF2B5EF4-FFF2-40B4-BE49-F238E27FC236}">
                <a16:creationId xmlns:a16="http://schemas.microsoft.com/office/drawing/2014/main" id="{5D3F6664-71D8-5914-E89F-9E4F82C7EAD4}"/>
              </a:ext>
            </a:extLst>
          </p:cNvPr>
          <p:cNvGraphicFramePr>
            <a:graphicFrameLocks noGrp="1"/>
          </p:cNvGraphicFramePr>
          <p:nvPr>
            <p:extLst>
              <p:ext uri="{D42A27DB-BD31-4B8C-83A1-F6EECF244321}">
                <p14:modId xmlns:p14="http://schemas.microsoft.com/office/powerpoint/2010/main" val="4033605195"/>
              </p:ext>
            </p:extLst>
          </p:nvPr>
        </p:nvGraphicFramePr>
        <p:xfrm>
          <a:off x="762000" y="1752600"/>
          <a:ext cx="10058401" cy="3482831"/>
        </p:xfrm>
        <a:graphic>
          <a:graphicData uri="http://schemas.openxmlformats.org/drawingml/2006/table">
            <a:tbl>
              <a:tblPr/>
              <a:tblGrid>
                <a:gridCol w="954018">
                  <a:extLst>
                    <a:ext uri="{9D8B030D-6E8A-4147-A177-3AD203B41FA5}">
                      <a16:colId xmlns:a16="http://schemas.microsoft.com/office/drawing/2014/main" val="2881139823"/>
                    </a:ext>
                  </a:extLst>
                </a:gridCol>
                <a:gridCol w="5912548">
                  <a:extLst>
                    <a:ext uri="{9D8B030D-6E8A-4147-A177-3AD203B41FA5}">
                      <a16:colId xmlns:a16="http://schemas.microsoft.com/office/drawing/2014/main" val="1628503365"/>
                    </a:ext>
                  </a:extLst>
                </a:gridCol>
                <a:gridCol w="2048834">
                  <a:extLst>
                    <a:ext uri="{9D8B030D-6E8A-4147-A177-3AD203B41FA5}">
                      <a16:colId xmlns:a16="http://schemas.microsoft.com/office/drawing/2014/main" val="2931925212"/>
                    </a:ext>
                  </a:extLst>
                </a:gridCol>
                <a:gridCol w="1143001">
                  <a:extLst>
                    <a:ext uri="{9D8B030D-6E8A-4147-A177-3AD203B41FA5}">
                      <a16:colId xmlns:a16="http://schemas.microsoft.com/office/drawing/2014/main" val="80177808"/>
                    </a:ext>
                  </a:extLst>
                </a:gridCol>
              </a:tblGrid>
              <a:tr h="533400">
                <a:tc>
                  <a:txBody>
                    <a:bodyPr/>
                    <a:lstStyle/>
                    <a:p>
                      <a:pPr algn="ctr"/>
                      <a:r>
                        <a:rPr lang="en-US" sz="1500" b="1" dirty="0">
                          <a:effectLst/>
                        </a:rPr>
                        <a:t>Attribute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Purpose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Example</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b="1" dirty="0">
                          <a:effectLst/>
                        </a:rPr>
                        <a:t>Required?</a:t>
                      </a:r>
                      <a:endParaRPr lang="en-US" sz="1500"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22344126"/>
                  </a:ext>
                </a:extLst>
              </a:tr>
              <a:tr h="609600">
                <a:tc>
                  <a:txBody>
                    <a:bodyPr/>
                    <a:lstStyle/>
                    <a:p>
                      <a:pPr algn="ctr"/>
                      <a:r>
                        <a:rPr lang="en-US" sz="1500" b="1" dirty="0" err="1">
                          <a:effectLst/>
                        </a:rPr>
                        <a:t>href</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the link's target URL</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href="domain.com"</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Yes</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7553581"/>
                  </a:ext>
                </a:extLst>
              </a:tr>
              <a:tr h="533400">
                <a:tc>
                  <a:txBody>
                    <a:bodyPr/>
                    <a:lstStyle/>
                    <a:p>
                      <a:pPr algn="ctr"/>
                      <a:r>
                        <a:rPr lang="en-US" sz="1500" b="1" dirty="0">
                          <a:effectLst/>
                        </a:rPr>
                        <a:t>name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Link to an anchor mark within the page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a name="backtotop" </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33155575"/>
                  </a:ext>
                </a:extLst>
              </a:tr>
              <a:tr h="533400">
                <a:tc>
                  <a:txBody>
                    <a:bodyPr/>
                    <a:lstStyle/>
                    <a:p>
                      <a:pPr algn="ctr"/>
                      <a:r>
                        <a:rPr lang="en-US" sz="1500" b="1" dirty="0">
                          <a:effectLst/>
                        </a:rPr>
                        <a:t>target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Specify how the </a:t>
                      </a:r>
                      <a:r>
                        <a:rPr lang="en-US" sz="1500" dirty="0" err="1">
                          <a:effectLst/>
                        </a:rPr>
                        <a:t>taget</a:t>
                      </a:r>
                      <a:r>
                        <a:rPr lang="en-US" sz="1500" dirty="0">
                          <a:effectLst/>
                        </a:rPr>
                        <a:t> document should be opened, e.g. in a new tab</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target="_blank"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5120330"/>
                  </a:ext>
                </a:extLst>
              </a:tr>
              <a:tr h="533400">
                <a:tc>
                  <a:txBody>
                    <a:bodyPr/>
                    <a:lstStyle/>
                    <a:p>
                      <a:pPr algn="ctr"/>
                      <a:r>
                        <a:rPr lang="en-US" sz="1500" b="1" dirty="0">
                          <a:effectLst/>
                        </a:rPr>
                        <a:t>title</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Provide text that will be displayed when the user hovers over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title="hello! I am a link"</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3940484"/>
                  </a:ext>
                </a:extLst>
              </a:tr>
              <a:tr h="739631">
                <a:tc>
                  <a:txBody>
                    <a:bodyPr/>
                    <a:lstStyle/>
                    <a:p>
                      <a:pPr algn="ctr"/>
                      <a:r>
                        <a:rPr lang="en-US" sz="1500" b="1" dirty="0" err="1">
                          <a:effectLst/>
                        </a:rPr>
                        <a:t>rel</a:t>
                      </a:r>
                      <a:endParaRPr lang="en-US" sz="1500" b="1" dirty="0">
                        <a:effectLst/>
                      </a:endParaRP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Specifies the relationship between the source and the target document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err="1">
                          <a:effectLst/>
                        </a:rPr>
                        <a:t>rel</a:t>
                      </a:r>
                      <a:r>
                        <a:rPr lang="en-US" sz="1500" dirty="0">
                          <a:effectLst/>
                        </a:rPr>
                        <a:t>="next"</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500" dirty="0">
                          <a:effectLst/>
                        </a:rPr>
                        <a:t>No</a:t>
                      </a:r>
                    </a:p>
                  </a:txBody>
                  <a:tcPr marL="73963" marR="73963" marT="36982" marB="369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0506457"/>
                  </a:ext>
                </a:extLst>
              </a:tr>
            </a:tbl>
          </a:graphicData>
        </a:graphic>
      </p:graphicFrame>
      <p:sp>
        <p:nvSpPr>
          <p:cNvPr id="6" name="TextBox 5">
            <a:extLst>
              <a:ext uri="{FF2B5EF4-FFF2-40B4-BE49-F238E27FC236}">
                <a16:creationId xmlns:a16="http://schemas.microsoft.com/office/drawing/2014/main" id="{F62FE515-C753-F6F0-20C7-45791F7E1338}"/>
              </a:ext>
            </a:extLst>
          </p:cNvPr>
          <p:cNvSpPr txBox="1"/>
          <p:nvPr/>
        </p:nvSpPr>
        <p:spPr>
          <a:xfrm>
            <a:off x="2819400" y="5474320"/>
            <a:ext cx="6100948" cy="369332"/>
          </a:xfrm>
          <a:prstGeom prst="rect">
            <a:avLst/>
          </a:prstGeom>
          <a:noFill/>
        </p:spPr>
        <p:txBody>
          <a:bodyPr wrap="square">
            <a:spAutoFit/>
          </a:bodyPr>
          <a:lstStyle/>
          <a:p>
            <a:r>
              <a:rPr lang="en-US" b="1" dirty="0"/>
              <a:t>Anchor Tag with </a:t>
            </a:r>
            <a:r>
              <a:rPr lang="en-US" b="1" dirty="0">
                <a:solidFill>
                  <a:srgbClr val="C00000"/>
                </a:solidFill>
              </a:rPr>
              <a:t>name</a:t>
            </a:r>
            <a:r>
              <a:rPr lang="en-US" b="1" dirty="0"/>
              <a:t> Attribute (Deprecated)</a:t>
            </a:r>
          </a:p>
        </p:txBody>
      </p:sp>
    </p:spTree>
    <p:extLst>
      <p:ext uri="{BB962C8B-B14F-4D97-AF65-F5344CB8AC3E}">
        <p14:creationId xmlns:p14="http://schemas.microsoft.com/office/powerpoint/2010/main" val="244829042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D81E0249-5678-466F-96A9-D07D6322BF66}"/>
              </a:ext>
            </a:extLst>
          </p:cNvPr>
          <p:cNvPicPr>
            <a:picLocks noChangeAspect="1"/>
          </p:cNvPicPr>
          <p:nvPr/>
        </p:nvPicPr>
        <p:blipFill>
          <a:blip r:embed="rId4"/>
          <a:stretch>
            <a:fillRect/>
          </a:stretch>
        </p:blipFill>
        <p:spPr>
          <a:xfrm>
            <a:off x="0" y="1596093"/>
            <a:ext cx="7086600" cy="5261907"/>
          </a:xfrm>
          <a:prstGeom prst="rect">
            <a:avLst/>
          </a:prstGeom>
        </p:spPr>
      </p:pic>
      <p:pic>
        <p:nvPicPr>
          <p:cNvPr id="7" name="Picture 6">
            <a:extLst>
              <a:ext uri="{FF2B5EF4-FFF2-40B4-BE49-F238E27FC236}">
                <a16:creationId xmlns:a16="http://schemas.microsoft.com/office/drawing/2014/main" id="{0ACE70EE-AB47-18AD-4C25-D8AB7C168EA7}"/>
              </a:ext>
            </a:extLst>
          </p:cNvPr>
          <p:cNvPicPr>
            <a:picLocks noChangeAspect="1"/>
          </p:cNvPicPr>
          <p:nvPr/>
        </p:nvPicPr>
        <p:blipFill>
          <a:blip r:embed="rId5"/>
          <a:srcRect r="40459"/>
          <a:stretch/>
        </p:blipFill>
        <p:spPr>
          <a:xfrm>
            <a:off x="7086600" y="1731406"/>
            <a:ext cx="4724400" cy="5126594"/>
          </a:xfrm>
          <a:prstGeom prst="rect">
            <a:avLst/>
          </a:prstGeom>
        </p:spPr>
      </p:pic>
    </p:spTree>
    <p:extLst>
      <p:ext uri="{BB962C8B-B14F-4D97-AF65-F5344CB8AC3E}">
        <p14:creationId xmlns:p14="http://schemas.microsoft.com/office/powerpoint/2010/main" val="338516771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Anchor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40131851-604B-1419-13CF-E1B09FE9E9DA}"/>
              </a:ext>
            </a:extLst>
          </p:cNvPr>
          <p:cNvSpPr txBox="1"/>
          <p:nvPr/>
        </p:nvSpPr>
        <p:spPr>
          <a:xfrm>
            <a:off x="36273" y="1447800"/>
            <a:ext cx="12077548" cy="923330"/>
          </a:xfrm>
          <a:prstGeom prst="rect">
            <a:avLst/>
          </a:prstGeom>
          <a:noFill/>
        </p:spPr>
        <p:txBody>
          <a:bodyPr wrap="square">
            <a:spAutoFit/>
          </a:bodyPr>
          <a:lstStyle/>
          <a:p>
            <a:pPr algn="l"/>
            <a:r>
              <a:rPr lang="en-US" b="1" i="0" dirty="0">
                <a:solidFill>
                  <a:srgbClr val="000000"/>
                </a:solidFill>
                <a:effectLst/>
                <a:latin typeface="Factor A"/>
              </a:rPr>
              <a:t>Rel</a:t>
            </a:r>
          </a:p>
          <a:p>
            <a:pPr algn="l"/>
            <a:r>
              <a:rPr lang="en-US" b="0" i="0" dirty="0">
                <a:solidFill>
                  <a:srgbClr val="000000"/>
                </a:solidFill>
                <a:effectLst/>
                <a:latin typeface="Inter"/>
              </a:rPr>
              <a:t>“Rel” is short for “relationship.” It states the relationship between the current resource and the one it links to.</a:t>
            </a:r>
          </a:p>
          <a:p>
            <a:pPr algn="l"/>
            <a:r>
              <a:rPr lang="en-US" b="0" i="0" dirty="0">
                <a:solidFill>
                  <a:srgbClr val="000000"/>
                </a:solidFill>
                <a:effectLst/>
                <a:latin typeface="Inter"/>
              </a:rPr>
              <a:t>Here’s an example of an HTML &lt;a&gt; tag with a “</a:t>
            </a:r>
            <a:r>
              <a:rPr lang="en-US" b="0" i="0" dirty="0" err="1">
                <a:solidFill>
                  <a:srgbClr val="000000"/>
                </a:solidFill>
                <a:effectLst/>
                <a:latin typeface="Inter"/>
              </a:rPr>
              <a:t>rel</a:t>
            </a:r>
            <a:r>
              <a:rPr lang="en-US" b="0" i="0" dirty="0">
                <a:solidFill>
                  <a:srgbClr val="000000"/>
                </a:solidFill>
                <a:effectLst/>
                <a:latin typeface="Inter"/>
              </a:rPr>
              <a:t>” attribute:</a:t>
            </a:r>
          </a:p>
        </p:txBody>
      </p:sp>
      <p:pic>
        <p:nvPicPr>
          <p:cNvPr id="8" name="Picture 7">
            <a:extLst>
              <a:ext uri="{FF2B5EF4-FFF2-40B4-BE49-F238E27FC236}">
                <a16:creationId xmlns:a16="http://schemas.microsoft.com/office/drawing/2014/main" id="{A9BF008C-92F6-4B19-ED94-2B8FEFFD2AAA}"/>
              </a:ext>
            </a:extLst>
          </p:cNvPr>
          <p:cNvPicPr>
            <a:picLocks noChangeAspect="1"/>
          </p:cNvPicPr>
          <p:nvPr/>
        </p:nvPicPr>
        <p:blipFill>
          <a:blip r:embed="rId4"/>
          <a:stretch>
            <a:fillRect/>
          </a:stretch>
        </p:blipFill>
        <p:spPr>
          <a:xfrm>
            <a:off x="73879" y="2532844"/>
            <a:ext cx="5945921" cy="3715556"/>
          </a:xfrm>
          <a:prstGeom prst="rect">
            <a:avLst/>
          </a:prstGeom>
        </p:spPr>
      </p:pic>
      <p:sp>
        <p:nvSpPr>
          <p:cNvPr id="11" name="TextBox 10">
            <a:extLst>
              <a:ext uri="{FF2B5EF4-FFF2-40B4-BE49-F238E27FC236}">
                <a16:creationId xmlns:a16="http://schemas.microsoft.com/office/drawing/2014/main" id="{1410FE3B-14DB-61DF-3560-ACB68D914113}"/>
              </a:ext>
            </a:extLst>
          </p:cNvPr>
          <p:cNvSpPr txBox="1"/>
          <p:nvPr/>
        </p:nvSpPr>
        <p:spPr>
          <a:xfrm>
            <a:off x="5943600" y="2209800"/>
            <a:ext cx="6019800" cy="3785652"/>
          </a:xfrm>
          <a:prstGeom prst="rect">
            <a:avLst/>
          </a:prstGeom>
          <a:noFill/>
        </p:spPr>
        <p:txBody>
          <a:bodyPr wrap="square">
            <a:sp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nofollow: </a:t>
            </a:r>
            <a:r>
              <a:rPr lang="en-US" sz="1600" dirty="0">
                <a:latin typeface="Times New Roman" panose="02020603050405020304" pitchFamily="18" charset="0"/>
                <a:cs typeface="Times New Roman" panose="02020603050405020304" pitchFamily="18" charset="0"/>
              </a:rPr>
              <a:t>Tells search engines not to follow this link or pass any SEO credit to the linked site</a:t>
            </a:r>
          </a:p>
          <a:p>
            <a:pPr algn="just"/>
            <a:r>
              <a:rPr lang="en-US" sz="1600" b="1" dirty="0">
                <a:latin typeface="Times New Roman" panose="02020603050405020304" pitchFamily="18" charset="0"/>
                <a:cs typeface="Times New Roman" panose="02020603050405020304" pitchFamily="18" charset="0"/>
              </a:rPr>
              <a:t>noopener: </a:t>
            </a:r>
            <a:r>
              <a:rPr lang="en-US" sz="1600" dirty="0">
                <a:latin typeface="Times New Roman" panose="02020603050405020304" pitchFamily="18" charset="0"/>
                <a:cs typeface="Times New Roman" panose="02020603050405020304" pitchFamily="18" charset="0"/>
              </a:rPr>
              <a:t>A security measure that prevents the linked resource from taking control of the current page when users click a link that opens in a new tab or window. So the linked resource can’t redirect users to a phishing scam or other unsafe pages.</a:t>
            </a:r>
          </a:p>
          <a:p>
            <a:pPr algn="just"/>
            <a:r>
              <a:rPr lang="en-US" sz="1600" b="1" dirty="0">
                <a:latin typeface="Times New Roman" panose="02020603050405020304" pitchFamily="18" charset="0"/>
                <a:cs typeface="Times New Roman" panose="02020603050405020304" pitchFamily="18" charset="0"/>
              </a:rPr>
              <a:t>noreferrer</a:t>
            </a:r>
            <a:r>
              <a:rPr lang="en-US" sz="1600" dirty="0">
                <a:latin typeface="Times New Roman" panose="02020603050405020304" pitchFamily="18" charset="0"/>
                <a:cs typeface="Times New Roman" panose="02020603050405020304" pitchFamily="18" charset="0"/>
              </a:rPr>
              <a:t>: prevents the browser from sending the Referrer header to the target website. The Referrer header contains information about the source of the request.</a:t>
            </a:r>
          </a:p>
          <a:p>
            <a:pPr algn="just"/>
            <a:r>
              <a:rPr lang="en-US" sz="1600" b="1" dirty="0">
                <a:latin typeface="Times New Roman" panose="02020603050405020304" pitchFamily="18" charset="0"/>
                <a:cs typeface="Times New Roman" panose="02020603050405020304" pitchFamily="18" charset="0"/>
              </a:rPr>
              <a:t>ugc: </a:t>
            </a:r>
            <a:r>
              <a:rPr lang="en-US" sz="1600" dirty="0">
                <a:latin typeface="Times New Roman" panose="02020603050405020304" pitchFamily="18" charset="0"/>
                <a:cs typeface="Times New Roman" panose="02020603050405020304" pitchFamily="18" charset="0"/>
              </a:rPr>
              <a:t>Indicates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that the link is part of user-generated content, like blog comments or forum posts. This helps search engines understand the context of the link.</a:t>
            </a:r>
          </a:p>
          <a:p>
            <a:pPr algn="just"/>
            <a:r>
              <a:rPr lang="en-US" sz="1600" b="1" dirty="0">
                <a:latin typeface="Times New Roman" panose="02020603050405020304" pitchFamily="18" charset="0"/>
                <a:cs typeface="Times New Roman" panose="02020603050405020304" pitchFamily="18" charset="0"/>
              </a:rPr>
              <a:t>sponsored: </a:t>
            </a:r>
            <a:r>
              <a:rPr lang="en-US" sz="1600" dirty="0">
                <a:latin typeface="Times New Roman" panose="02020603050405020304" pitchFamily="18" charset="0"/>
                <a:cs typeface="Times New Roman" panose="02020603050405020304" pitchFamily="18" charset="0"/>
              </a:rPr>
              <a:t>Marks the link as sponsored content, such as an advertisement or affiliate link, helping search engines recognize </a:t>
            </a:r>
          </a:p>
        </p:txBody>
      </p:sp>
    </p:spTree>
    <p:extLst>
      <p:ext uri="{BB962C8B-B14F-4D97-AF65-F5344CB8AC3E}">
        <p14:creationId xmlns:p14="http://schemas.microsoft.com/office/powerpoint/2010/main" val="50109218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4" name="TextBox 3">
            <a:extLst>
              <a:ext uri="{FF2B5EF4-FFF2-40B4-BE49-F238E27FC236}">
                <a16:creationId xmlns:a16="http://schemas.microsoft.com/office/drawing/2014/main" id="{47AB5367-0422-8E8B-0D69-FBF81C10445C}"/>
              </a:ext>
            </a:extLst>
          </p:cNvPr>
          <p:cNvSpPr txBox="1"/>
          <p:nvPr/>
        </p:nvSpPr>
        <p:spPr>
          <a:xfrm>
            <a:off x="457200" y="1752600"/>
            <a:ext cx="11125200" cy="1200329"/>
          </a:xfrm>
          <a:prstGeom prst="rect">
            <a:avLst/>
          </a:prstGeom>
          <a:noFill/>
        </p:spPr>
        <p:txBody>
          <a:bodyPr wrap="square">
            <a:spAutoFit/>
          </a:bodyPr>
          <a:lstStyle/>
          <a:p>
            <a:pPr algn="l"/>
            <a:r>
              <a:rPr lang="en-US" b="0" i="0" dirty="0">
                <a:solidFill>
                  <a:schemeClr val="tx2"/>
                </a:solidFill>
                <a:effectLst/>
                <a:latin typeface="Inter"/>
              </a:rPr>
              <a:t>An</a:t>
            </a:r>
            <a:r>
              <a:rPr lang="en-US" b="0" i="0" u="none" strike="noStrike" dirty="0">
                <a:solidFill>
                  <a:srgbClr val="CCCCFF"/>
                </a:solidFill>
                <a:effectLst/>
                <a:latin typeface="Inter"/>
                <a:hlinkClick r:id="rId4">
                  <a:extLst>
                    <a:ext uri="{A12FA001-AC4F-418D-AE19-62706E023703}">
                      <ahyp:hlinkClr xmlns:ahyp="http://schemas.microsoft.com/office/drawing/2018/hyperlinkcolor" val="tx"/>
                    </a:ext>
                  </a:extLst>
                </a:hlinkClick>
              </a:rPr>
              <a:t> </a:t>
            </a:r>
            <a:r>
              <a:rPr lang="en-US" b="1" i="0" u="none" strike="noStrike" dirty="0">
                <a:solidFill>
                  <a:schemeClr val="tx2"/>
                </a:solidFill>
                <a:effectLst/>
                <a:latin typeface="Inter"/>
                <a:hlinkClick r:id="rId4">
                  <a:extLst>
                    <a:ext uri="{A12FA001-AC4F-418D-AE19-62706E023703}">
                      <ahyp:hlinkClr xmlns:ahyp="http://schemas.microsoft.com/office/drawing/2018/hyperlinkcolor" val="tx"/>
                    </a:ext>
                  </a:extLst>
                </a:hlinkClick>
              </a:rPr>
              <a:t>HTML</a:t>
            </a:r>
            <a:r>
              <a:rPr lang="en-US" b="0" i="0" dirty="0">
                <a:solidFill>
                  <a:schemeClr val="tx2"/>
                </a:solidFill>
                <a:effectLst/>
                <a:latin typeface="Inter"/>
              </a:rPr>
              <a:t> </a:t>
            </a:r>
            <a:r>
              <a:rPr lang="en-US" b="0" i="0" dirty="0" err="1">
                <a:solidFill>
                  <a:schemeClr val="tx2"/>
                </a:solidFill>
                <a:effectLst/>
                <a:latin typeface="Inter"/>
              </a:rPr>
              <a:t>iframe</a:t>
            </a:r>
            <a:r>
              <a:rPr lang="en-US" b="0" i="0" dirty="0">
                <a:solidFill>
                  <a:schemeClr val="tx2"/>
                </a:solidFill>
                <a:effectLst/>
                <a:latin typeface="Inter"/>
              </a:rPr>
              <a:t>(</a:t>
            </a:r>
            <a:r>
              <a:rPr lang="en-US" dirty="0">
                <a:solidFill>
                  <a:schemeClr val="tx2"/>
                </a:solidFill>
                <a:latin typeface="Inter"/>
              </a:rPr>
              <a:t>or Inline Frames) </a:t>
            </a:r>
            <a:r>
              <a:rPr lang="en-US" b="0" i="0" dirty="0">
                <a:solidFill>
                  <a:schemeClr val="tx2"/>
                </a:solidFill>
                <a:effectLst/>
                <a:latin typeface="Inter"/>
              </a:rPr>
              <a:t>is an</a:t>
            </a:r>
            <a:r>
              <a:rPr lang="en-US" b="1" i="0" dirty="0">
                <a:solidFill>
                  <a:schemeClr val="tx2"/>
                </a:solidFill>
                <a:effectLst/>
                <a:latin typeface="Inter"/>
              </a:rPr>
              <a:t> </a:t>
            </a:r>
            <a:r>
              <a:rPr lang="en-US" b="1" i="0" u="none" strike="noStrike" dirty="0">
                <a:solidFill>
                  <a:schemeClr val="tx2"/>
                </a:solidFill>
                <a:effectLst/>
                <a:latin typeface="Inter"/>
                <a:hlinkClick r:id="rId5">
                  <a:extLst>
                    <a:ext uri="{A12FA001-AC4F-418D-AE19-62706E023703}">
                      <ahyp:hlinkClr xmlns:ahyp="http://schemas.microsoft.com/office/drawing/2018/hyperlinkcolor" val="tx"/>
                    </a:ext>
                  </a:extLst>
                </a:hlinkClick>
              </a:rPr>
              <a:t>HTML tag</a:t>
            </a:r>
            <a:r>
              <a:rPr lang="en-US" b="1" i="0" dirty="0">
                <a:solidFill>
                  <a:schemeClr val="tx2"/>
                </a:solidFill>
                <a:effectLst/>
                <a:latin typeface="Inter"/>
              </a:rPr>
              <a:t> </a:t>
            </a:r>
            <a:r>
              <a:rPr lang="en-US" b="0" i="0" dirty="0">
                <a:solidFill>
                  <a:schemeClr val="tx2"/>
                </a:solidFill>
                <a:effectLst/>
                <a:latin typeface="Inter"/>
              </a:rPr>
              <a:t>that allows you to embed another HTML document within a current HTML document.</a:t>
            </a:r>
          </a:p>
          <a:p>
            <a:pPr algn="l"/>
            <a:r>
              <a:rPr lang="en-US" b="0" i="0" dirty="0">
                <a:solidFill>
                  <a:schemeClr val="tx2"/>
                </a:solidFill>
                <a:effectLst/>
                <a:latin typeface="Inter"/>
              </a:rPr>
              <a:t>The </a:t>
            </a:r>
            <a:r>
              <a:rPr lang="en-US" b="1" i="0" dirty="0">
                <a:solidFill>
                  <a:schemeClr val="tx2"/>
                </a:solidFill>
                <a:effectLst/>
                <a:latin typeface="Inter"/>
              </a:rPr>
              <a:t>&lt; </a:t>
            </a:r>
            <a:r>
              <a:rPr lang="en-US" b="1" i="0" dirty="0" err="1">
                <a:solidFill>
                  <a:schemeClr val="tx2"/>
                </a:solidFill>
                <a:effectLst/>
                <a:latin typeface="Inter"/>
              </a:rPr>
              <a:t>iframe</a:t>
            </a:r>
            <a:r>
              <a:rPr lang="en-US" b="1" i="0" dirty="0">
                <a:solidFill>
                  <a:schemeClr val="tx2"/>
                </a:solidFill>
                <a:effectLst/>
                <a:latin typeface="Inter"/>
              </a:rPr>
              <a:t> &gt; </a:t>
            </a:r>
            <a:r>
              <a:rPr lang="en-US" b="0" i="0" dirty="0">
                <a:solidFill>
                  <a:schemeClr val="tx2"/>
                </a:solidFill>
                <a:effectLst/>
                <a:latin typeface="Inter"/>
              </a:rPr>
              <a:t>element can be used to insert content such as web pages, videos, maps, etc., within an existing web page, creating a window or frame in the web page where the embedded content can be displayed.</a:t>
            </a:r>
          </a:p>
        </p:txBody>
      </p:sp>
      <p:sp>
        <p:nvSpPr>
          <p:cNvPr id="6" name="Rectangle 1">
            <a:extLst>
              <a:ext uri="{FF2B5EF4-FFF2-40B4-BE49-F238E27FC236}">
                <a16:creationId xmlns:a16="http://schemas.microsoft.com/office/drawing/2014/main" id="{A293E8D7-1409-642B-652A-559013C95786}"/>
              </a:ext>
            </a:extLst>
          </p:cNvPr>
          <p:cNvSpPr>
            <a:spLocks noChangeArrowheads="1"/>
          </p:cNvSpPr>
          <p:nvPr/>
        </p:nvSpPr>
        <p:spPr bwMode="auto">
          <a:xfrm>
            <a:off x="762000" y="3011150"/>
            <a:ext cx="10210800"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Here is a basic syntax of an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element: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="URL"  width="</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width_in_px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height_in_px</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In this syntax:</a:t>
            </a: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&lt;</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&gt;</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is the tag that initiates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src</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 specifies the URL of the page to display in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The </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width</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and</a:t>
            </a:r>
            <a:r>
              <a:rPr kumimoji="0" lang="en-US" altLang="en-US" sz="16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 height </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attributes define the dimensions of the </a:t>
            </a:r>
            <a:r>
              <a:rPr kumimoji="0" lang="en-US" altLang="en-US" sz="1600" b="0" i="0" u="none" strike="noStrike" cap="none" normalizeH="0" baseline="0" dirty="0" err="1">
                <a:ln>
                  <a:noFill/>
                </a:ln>
                <a:solidFill>
                  <a:schemeClr val="tx2"/>
                </a:solidFill>
                <a:effectLst/>
                <a:latin typeface="Times New Roman" panose="02020603050405020304" pitchFamily="18" charset="0"/>
                <a:cs typeface="Times New Roman" panose="02020603050405020304" pitchFamily="18" charset="0"/>
              </a:rPr>
              <a:t>iframe</a:t>
            </a:r>
            <a:r>
              <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1FC3FC6-E2C6-3B5C-0BEE-56DB3E3FB0F5}"/>
              </a:ext>
            </a:extLst>
          </p:cNvPr>
          <p:cNvPicPr>
            <a:picLocks noChangeAspect="1"/>
          </p:cNvPicPr>
          <p:nvPr/>
        </p:nvPicPr>
        <p:blipFill>
          <a:blip r:embed="rId6"/>
          <a:stretch>
            <a:fillRect/>
          </a:stretch>
        </p:blipFill>
        <p:spPr>
          <a:xfrm>
            <a:off x="533400" y="5181600"/>
            <a:ext cx="11506200" cy="960329"/>
          </a:xfrm>
          <a:prstGeom prst="rect">
            <a:avLst/>
          </a:prstGeom>
        </p:spPr>
      </p:pic>
    </p:spTree>
    <p:extLst>
      <p:ext uri="{BB962C8B-B14F-4D97-AF65-F5344CB8AC3E}">
        <p14:creationId xmlns:p14="http://schemas.microsoft.com/office/powerpoint/2010/main" val="213340201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A666823A-8320-0182-E647-FB15C9C02866}"/>
              </a:ext>
            </a:extLst>
          </p:cNvPr>
          <p:cNvSpPr txBox="1"/>
          <p:nvPr/>
        </p:nvSpPr>
        <p:spPr>
          <a:xfrm>
            <a:off x="228600" y="1447800"/>
            <a:ext cx="11734800" cy="1754326"/>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Why Use </a:t>
            </a:r>
            <a:r>
              <a:rPr lang="en-US" b="1" i="0" dirty="0" err="1">
                <a:effectLst/>
                <a:latin typeface="Times New Roman" panose="02020603050405020304" pitchFamily="18" charset="0"/>
                <a:cs typeface="Times New Roman" panose="02020603050405020304" pitchFamily="18" charset="0"/>
              </a:rPr>
              <a:t>iFrames</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offer a variety of use-cases: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Content Isolation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iFrames</a:t>
            </a:r>
            <a:r>
              <a:rPr lang="en-US" b="0" i="0" dirty="0">
                <a:solidFill>
                  <a:srgbClr val="000000"/>
                </a:solidFill>
                <a:effectLst/>
                <a:latin typeface="Times New Roman" panose="02020603050405020304" pitchFamily="18" charset="0"/>
                <a:cs typeface="Times New Roman" panose="02020603050405020304" pitchFamily="18" charset="0"/>
              </a:rPr>
              <a:t> allow you to isolate third-party content, which can improve security.</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Modularity</a:t>
            </a:r>
            <a:r>
              <a:rPr lang="en-US" b="0" i="0" dirty="0">
                <a:solidFill>
                  <a:srgbClr val="000000"/>
                </a:solidFill>
                <a:effectLst/>
                <a:latin typeface="Times New Roman" panose="02020603050405020304" pitchFamily="18" charset="0"/>
                <a:cs typeface="Times New Roman" panose="02020603050405020304" pitchFamily="18" charset="0"/>
              </a:rPr>
              <a:t>: Easily embed external plugins, widgets, or content.</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Resource Separation</a:t>
            </a:r>
            <a:r>
              <a:rPr lang="en-US" b="0" i="0" dirty="0">
                <a:solidFill>
                  <a:srgbClr val="000000"/>
                </a:solidFill>
                <a:effectLst/>
                <a:latin typeface="Times New Roman" panose="02020603050405020304" pitchFamily="18" charset="0"/>
                <a:cs typeface="Times New Roman" panose="02020603050405020304" pitchFamily="18" charset="0"/>
              </a:rPr>
              <a:t>: Content within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can load separately from the rest of the page.</a:t>
            </a:r>
          </a:p>
        </p:txBody>
      </p:sp>
      <p:sp>
        <p:nvSpPr>
          <p:cNvPr id="8" name="TextBox 7">
            <a:extLst>
              <a:ext uri="{FF2B5EF4-FFF2-40B4-BE49-F238E27FC236}">
                <a16:creationId xmlns:a16="http://schemas.microsoft.com/office/drawing/2014/main" id="{CA31A8A0-A413-82B1-D1EE-A3705B3A3492}"/>
              </a:ext>
            </a:extLst>
          </p:cNvPr>
          <p:cNvSpPr txBox="1"/>
          <p:nvPr/>
        </p:nvSpPr>
        <p:spPr>
          <a:xfrm>
            <a:off x="228600" y="3521915"/>
            <a:ext cx="11353800" cy="2308324"/>
          </a:xfrm>
          <a:prstGeom prst="rect">
            <a:avLst/>
          </a:prstGeom>
          <a:noFill/>
        </p:spPr>
        <p:txBody>
          <a:bodyPr wrap="square">
            <a:spAutoFit/>
          </a:bodyPr>
          <a:lstStyle/>
          <a:p>
            <a:pPr algn="l"/>
            <a:r>
              <a:rPr lang="en-US" b="1" i="0" dirty="0">
                <a:effectLst/>
                <a:latin typeface="Times New Roman" panose="02020603050405020304" pitchFamily="18" charset="0"/>
                <a:cs typeface="Times New Roman" panose="02020603050405020304" pitchFamily="18" charset="0"/>
              </a:rPr>
              <a:t>Attributes of </a:t>
            </a:r>
            <a:r>
              <a:rPr lang="en-US" b="1" i="0" dirty="0" err="1">
                <a:effectLst/>
                <a:latin typeface="Times New Roman" panose="02020603050405020304" pitchFamily="18" charset="0"/>
                <a:cs typeface="Times New Roman" panose="02020603050405020304" pitchFamily="18" charset="0"/>
              </a:rPr>
              <a:t>iFrame</a:t>
            </a:r>
            <a:r>
              <a:rPr lang="en-US" b="1" i="0" dirty="0">
                <a:effectLst/>
                <a:latin typeface="Times New Roman" panose="02020603050405020304" pitchFamily="18" charset="0"/>
                <a:cs typeface="Times New Roman" panose="02020603050405020304" pitchFamily="18" charset="0"/>
              </a:rPr>
              <a:t>:</a:t>
            </a:r>
          </a:p>
          <a:p>
            <a:pPr algn="l"/>
            <a:endParaRPr lang="en-US" b="1" i="0" dirty="0">
              <a:effectLst/>
              <a:latin typeface="Times New Roman" panose="02020603050405020304" pitchFamily="18" charset="0"/>
              <a:cs typeface="Times New Roman" panose="02020603050405020304" pitchFamily="18" charset="0"/>
            </a:endParaRPr>
          </a:p>
          <a:p>
            <a:pPr algn="l"/>
            <a:r>
              <a:rPr lang="en-US" b="0" i="0" dirty="0">
                <a:solidFill>
                  <a:srgbClr val="000000"/>
                </a:solidFill>
                <a:effectLst/>
                <a:latin typeface="Times New Roman" panose="02020603050405020304" pitchFamily="18" charset="0"/>
                <a:cs typeface="Times New Roman" panose="02020603050405020304" pitchFamily="18" charset="0"/>
              </a:rPr>
              <a:t>Several attributes can enhance the functionality of an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i="0" dirty="0" err="1">
                <a:solidFill>
                  <a:srgbClr val="000000"/>
                </a:solidFill>
                <a:effectLst/>
                <a:latin typeface="Times New Roman" panose="02020603050405020304" pitchFamily="18" charset="0"/>
                <a:cs typeface="Times New Roman" panose="02020603050405020304" pitchFamily="18" charset="0"/>
              </a:rPr>
              <a:t>src</a:t>
            </a:r>
            <a:r>
              <a:rPr lang="en-US" b="0" i="0" dirty="0">
                <a:solidFill>
                  <a:srgbClr val="000000"/>
                </a:solidFill>
                <a:effectLst/>
                <a:latin typeface="Times New Roman" panose="02020603050405020304" pitchFamily="18" charset="0"/>
                <a:cs typeface="Times New Roman" panose="02020603050405020304" pitchFamily="18" charset="0"/>
              </a:rPr>
              <a:t>: Specifies the URL of the page to embed.</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height</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width</a:t>
            </a:r>
            <a:r>
              <a:rPr lang="en-US" b="0" i="0" dirty="0">
                <a:solidFill>
                  <a:srgbClr val="000000"/>
                </a:solidFill>
                <a:effectLst/>
                <a:latin typeface="Times New Roman" panose="02020603050405020304" pitchFamily="18" charset="0"/>
                <a:cs typeface="Times New Roman" panose="02020603050405020304" pitchFamily="18" charset="0"/>
              </a:rPr>
              <a:t>: Define the dimensions.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frameborder</a:t>
            </a:r>
            <a:r>
              <a:rPr lang="en-US" b="0" i="0" dirty="0">
                <a:solidFill>
                  <a:srgbClr val="000000"/>
                </a:solidFill>
                <a:effectLst/>
                <a:latin typeface="Times New Roman" panose="02020603050405020304" pitchFamily="18" charset="0"/>
                <a:cs typeface="Times New Roman" panose="02020603050405020304" pitchFamily="18" charset="0"/>
              </a:rPr>
              <a:t>: Indicates whether to display a border.</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scrolling</a:t>
            </a:r>
            <a:r>
              <a:rPr lang="en-US" b="0" i="0" dirty="0">
                <a:solidFill>
                  <a:srgbClr val="000000"/>
                </a:solidFill>
                <a:effectLst/>
                <a:latin typeface="Times New Roman" panose="02020603050405020304" pitchFamily="18" charset="0"/>
                <a:cs typeface="Times New Roman" panose="02020603050405020304" pitchFamily="18" charset="0"/>
              </a:rPr>
              <a:t>: Controls the scrollbars.</a:t>
            </a:r>
          </a:p>
          <a:p>
            <a:pPr marL="742950" lvl="1" indent="-285750">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name</a:t>
            </a:r>
            <a:r>
              <a:rPr lang="en-US" b="0" i="0" dirty="0">
                <a:solidFill>
                  <a:srgbClr val="000000"/>
                </a:solidFill>
                <a:effectLst/>
                <a:latin typeface="Times New Roman" panose="02020603050405020304" pitchFamily="18" charset="0"/>
                <a:cs typeface="Times New Roman" panose="02020603050405020304" pitchFamily="18" charset="0"/>
              </a:rPr>
              <a:t>: For targeting the </a:t>
            </a:r>
            <a:r>
              <a:rPr lang="en-US" b="0" i="0" dirty="0" err="1">
                <a:solidFill>
                  <a:srgbClr val="000000"/>
                </a:solidFill>
                <a:effectLst/>
                <a:latin typeface="Times New Roman" panose="02020603050405020304" pitchFamily="18" charset="0"/>
                <a:cs typeface="Times New Roman" panose="02020603050405020304" pitchFamily="18" charset="0"/>
              </a:rPr>
              <a:t>iFrame</a:t>
            </a:r>
            <a:r>
              <a:rPr lang="en-US" b="0" i="0" dirty="0">
                <a:solidFill>
                  <a:srgbClr val="000000"/>
                </a:solidFill>
                <a:effectLst/>
                <a:latin typeface="Times New Roman" panose="02020603050405020304" pitchFamily="18" charset="0"/>
                <a:cs typeface="Times New Roman" panose="02020603050405020304" pitchFamily="18" charset="0"/>
              </a:rPr>
              <a:t> in JavaScript</a:t>
            </a:r>
            <a:r>
              <a:rPr lang="en-US" b="0" i="0" dirty="0">
                <a:solidFill>
                  <a:srgbClr val="000000"/>
                </a:solidFill>
                <a:effectLst/>
                <a:latin typeface="Poppins" panose="00000500000000000000" pitchFamily="2" charset="0"/>
              </a:rPr>
              <a:t>.</a:t>
            </a:r>
          </a:p>
        </p:txBody>
      </p:sp>
    </p:spTree>
    <p:extLst>
      <p:ext uri="{BB962C8B-B14F-4D97-AF65-F5344CB8AC3E}">
        <p14:creationId xmlns:p14="http://schemas.microsoft.com/office/powerpoint/2010/main" val="662024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err="1">
                <a:solidFill>
                  <a:srgbClr val="CC3300"/>
                </a:solidFill>
              </a:rPr>
              <a:t>iframe</a:t>
            </a:r>
            <a:endParaRPr lang="en-US" altLang="en-US" sz="2800" b="1" dirty="0">
              <a:solidFill>
                <a:srgbClr val="CC3300"/>
              </a:solidFill>
            </a:endParaRP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9F5D981C-FDF4-9572-BE3C-E4903CF292AA}"/>
              </a:ext>
            </a:extLst>
          </p:cNvPr>
          <p:cNvPicPr>
            <a:picLocks noChangeAspect="1"/>
          </p:cNvPicPr>
          <p:nvPr/>
        </p:nvPicPr>
        <p:blipFill>
          <a:blip r:embed="rId4"/>
          <a:stretch>
            <a:fillRect/>
          </a:stretch>
        </p:blipFill>
        <p:spPr>
          <a:xfrm>
            <a:off x="228600" y="1752600"/>
            <a:ext cx="6264104" cy="3695988"/>
          </a:xfrm>
          <a:prstGeom prst="rect">
            <a:avLst/>
          </a:prstGeom>
        </p:spPr>
      </p:pic>
      <p:pic>
        <p:nvPicPr>
          <p:cNvPr id="7" name="Picture 6">
            <a:extLst>
              <a:ext uri="{FF2B5EF4-FFF2-40B4-BE49-F238E27FC236}">
                <a16:creationId xmlns:a16="http://schemas.microsoft.com/office/drawing/2014/main" id="{64AAD9F0-F763-49F7-41F7-2E3233855B7F}"/>
              </a:ext>
            </a:extLst>
          </p:cNvPr>
          <p:cNvPicPr>
            <a:picLocks noChangeAspect="1"/>
          </p:cNvPicPr>
          <p:nvPr/>
        </p:nvPicPr>
        <p:blipFill>
          <a:blip r:embed="rId5"/>
          <a:stretch>
            <a:fillRect/>
          </a:stretch>
        </p:blipFill>
        <p:spPr>
          <a:xfrm>
            <a:off x="6578223" y="2057400"/>
            <a:ext cx="5385177" cy="2667000"/>
          </a:xfrm>
          <a:prstGeom prst="rect">
            <a:avLst/>
          </a:prstGeom>
        </p:spPr>
      </p:pic>
    </p:spTree>
    <p:extLst>
      <p:ext uri="{BB962C8B-B14F-4D97-AF65-F5344CB8AC3E}">
        <p14:creationId xmlns:p14="http://schemas.microsoft.com/office/powerpoint/2010/main" val="298274910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effectLst/>
        </p:spPr>
        <p:txBody>
          <a:bodyPr/>
          <a:lstStyle/>
          <a:p>
            <a:pPr eaLnBrk="1" hangingPunct="1"/>
            <a:r>
              <a:rPr lang="en-US" altLang="en-US" sz="3600">
                <a:solidFill>
                  <a:schemeClr val="accent6">
                    <a:lumMod val="75000"/>
                  </a:schemeClr>
                </a:solidFill>
              </a:rPr>
              <a:t>General Guideline</a:t>
            </a:r>
            <a:endParaRPr lang="en-US" altLang="en-US" sz="3600" dirty="0">
              <a:solidFill>
                <a:schemeClr val="accent6">
                  <a:lumMod val="75000"/>
                </a:schemeClr>
              </a:solidFill>
            </a:endParaRPr>
          </a:p>
        </p:txBody>
      </p:sp>
      <p:sp>
        <p:nvSpPr>
          <p:cNvPr id="7171" name="Content Placeholder 2"/>
          <p:cNvSpPr>
            <a:spLocks noGrp="1"/>
          </p:cNvSpPr>
          <p:nvPr>
            <p:ph idx="1"/>
          </p:nvPr>
        </p:nvSpPr>
        <p:spPr/>
        <p:txBody>
          <a:bodyPr/>
          <a:lstStyle/>
          <a:p>
            <a:pPr indent="4763" eaLnBrk="1" hangingPunct="1">
              <a:buFont typeface="Wingdings" panose="05000000000000000000" pitchFamily="2" charset="2"/>
              <a:buNone/>
            </a:pPr>
            <a:r>
              <a:rPr lang="en-US" altLang="en-US" sz="1600" b="1"/>
              <a:t>© (2024) ABES Engineering College.</a:t>
            </a:r>
          </a:p>
          <a:p>
            <a:pPr indent="4763" eaLnBrk="1" hangingPunct="1">
              <a:buFont typeface="Wingdings" panose="05000000000000000000" pitchFamily="2" charset="2"/>
              <a:buNone/>
            </a:pPr>
            <a:endParaRPr lang="en-US" altLang="en-US" sz="1600"/>
          </a:p>
          <a:p>
            <a:pPr indent="4763" algn="just" eaLnBrk="1" hangingPunct="1">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C14B7E0C-946A-4A56-89AE-3F8B67CC828C}" type="slidenum">
              <a:rPr lang="en-US" altLang="en-US" sz="1200" smtClean="0">
                <a:solidFill>
                  <a:schemeClr val="bg1"/>
                </a:solidFill>
              </a:rPr>
              <a:pPr>
                <a:spcBef>
                  <a:spcPct val="0"/>
                </a:spcBef>
                <a:buClrTx/>
                <a:buFontTx/>
                <a:buNone/>
              </a:pPr>
              <a:t>2</a:t>
            </a:fld>
            <a:endParaRPr lang="en-US" altLang="en-US" sz="12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Image Tag</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378F6716-4B89-353D-E456-793B5444C288}"/>
              </a:ext>
            </a:extLst>
          </p:cNvPr>
          <p:cNvSpPr txBox="1"/>
          <p:nvPr/>
        </p:nvSpPr>
        <p:spPr>
          <a:xfrm>
            <a:off x="457200" y="1443841"/>
            <a:ext cx="11506200"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Images play a crucial role in enhancing web pages by providing a visual context that complements textual content. In HTML, the &lt;</a:t>
            </a:r>
            <a:r>
              <a:rPr lang="en-US" b="1"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 is used to embed images into web pages.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Key Features of the &lt;</a:t>
            </a:r>
            <a:r>
              <a:rPr lang="en-US" b="1" dirty="0" err="1">
                <a:latin typeface="Times New Roman" panose="02020603050405020304" pitchFamily="18" charset="0"/>
                <a:cs typeface="Times New Roman" panose="02020603050405020304" pitchFamily="18" charset="0"/>
              </a:rPr>
              <a:t>img</a:t>
            </a:r>
            <a:r>
              <a:rPr lang="en-US" b="1" dirty="0">
                <a:latin typeface="Times New Roman" panose="02020603050405020304" pitchFamily="18" charset="0"/>
                <a:cs typeface="Times New Roman" panose="02020603050405020304" pitchFamily="18" charset="0"/>
              </a:rPr>
              <a:t>&gt; Tag:</a:t>
            </a:r>
          </a:p>
          <a:p>
            <a:r>
              <a:rPr lang="en-US" dirty="0">
                <a:latin typeface="Times New Roman" panose="02020603050405020304" pitchFamily="18" charset="0"/>
                <a:cs typeface="Times New Roman" panose="02020603050405020304" pitchFamily="18" charset="0"/>
              </a:rPr>
              <a:t>It's a self-closing tag, meaning it doesn't require a corresponding closing tag. Commonly used attributes include the "alt" attribute for image descriptions and 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attribute for specifying the image location.</a:t>
            </a:r>
          </a:p>
          <a:p>
            <a:r>
              <a:rPr lang="en-US" dirty="0">
                <a:latin typeface="Times New Roman" panose="02020603050405020304" pitchFamily="18" charset="0"/>
                <a:cs typeface="Times New Roman" panose="02020603050405020304" pitchFamily="18" charset="0"/>
              </a:rPr>
              <a:t>Supports various image formats including PNG, JPEG, JPG, and GIF.</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Mandatory Attributes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and "alt" attributes are essential for the proper functioning of the &lt;</a:t>
            </a:r>
            <a:r>
              <a:rPr lang="en-US"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&gt; tag.</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src</a:t>
            </a:r>
            <a:r>
              <a:rPr lang="en-US" b="1" dirty="0">
                <a:latin typeface="Times New Roman" panose="02020603050405020304" pitchFamily="18" charset="0"/>
                <a:cs typeface="Times New Roman" panose="02020603050405020304" pitchFamily="18" charset="0"/>
              </a:rPr>
              <a:t> attribute: </a:t>
            </a:r>
            <a:r>
              <a:rPr lang="en-US" dirty="0">
                <a:latin typeface="Times New Roman" panose="02020603050405020304" pitchFamily="18" charset="0"/>
                <a:cs typeface="Times New Roman" panose="02020603050405020304" pitchFamily="18" charset="0"/>
              </a:rPr>
              <a:t>Specifies the path to the image file.</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alt attribute: </a:t>
            </a:r>
            <a:r>
              <a:rPr lang="en-US" dirty="0">
                <a:latin typeface="Times New Roman" panose="02020603050405020304" pitchFamily="18" charset="0"/>
                <a:cs typeface="Times New Roman" panose="02020603050405020304" pitchFamily="18" charset="0"/>
              </a:rPr>
              <a:t>Provides a text description for the image.</a:t>
            </a:r>
          </a:p>
        </p:txBody>
      </p:sp>
      <p:pic>
        <p:nvPicPr>
          <p:cNvPr id="11" name="Picture 10">
            <a:extLst>
              <a:ext uri="{FF2B5EF4-FFF2-40B4-BE49-F238E27FC236}">
                <a16:creationId xmlns:a16="http://schemas.microsoft.com/office/drawing/2014/main" id="{E8E2B0FD-EE7D-7C1F-84C9-AFB810B643F9}"/>
              </a:ext>
            </a:extLst>
          </p:cNvPr>
          <p:cNvPicPr>
            <a:picLocks noChangeAspect="1"/>
          </p:cNvPicPr>
          <p:nvPr/>
        </p:nvPicPr>
        <p:blipFill>
          <a:blip r:embed="rId4"/>
          <a:stretch>
            <a:fillRect/>
          </a:stretch>
        </p:blipFill>
        <p:spPr>
          <a:xfrm>
            <a:off x="1986383" y="5494548"/>
            <a:ext cx="7924800" cy="745704"/>
          </a:xfrm>
          <a:prstGeom prst="rect">
            <a:avLst/>
          </a:prstGeom>
        </p:spPr>
      </p:pic>
    </p:spTree>
    <p:extLst>
      <p:ext uri="{BB962C8B-B14F-4D97-AF65-F5344CB8AC3E}">
        <p14:creationId xmlns:p14="http://schemas.microsoft.com/office/powerpoint/2010/main" val="1789401206"/>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is used to embed a media player which supports audio playback into the HTML page. We use the HTML &lt;</a:t>
            </a:r>
            <a:r>
              <a:rPr lang="en-US" b="1" dirty="0">
                <a:latin typeface="Times New Roman" panose="02020603050405020304" pitchFamily="18" charset="0"/>
                <a:cs typeface="Times New Roman" panose="02020603050405020304" pitchFamily="18" charset="0"/>
              </a:rPr>
              <a:t>audio</a:t>
            </a:r>
            <a:r>
              <a:rPr lang="en-US" dirty="0">
                <a:latin typeface="Times New Roman" panose="02020603050405020304" pitchFamily="18" charset="0"/>
                <a:cs typeface="Times New Roman" panose="02020603050405020304" pitchFamily="18" charset="0"/>
              </a:rPr>
              <a:t>&gt; tag along with the &lt;</a:t>
            </a:r>
            <a:r>
              <a:rPr lang="en-US" b="1" dirty="0">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&gt; tag to add the audio player. For example,</a:t>
            </a:r>
          </a:p>
        </p:txBody>
      </p:sp>
      <p:pic>
        <p:nvPicPr>
          <p:cNvPr id="11" name="Picture 10">
            <a:extLst>
              <a:ext uri="{FF2B5EF4-FFF2-40B4-BE49-F238E27FC236}">
                <a16:creationId xmlns:a16="http://schemas.microsoft.com/office/drawing/2014/main" id="{8C561922-6DF7-076D-B92E-D6646F9AB938}"/>
              </a:ext>
            </a:extLst>
          </p:cNvPr>
          <p:cNvPicPr>
            <a:picLocks noChangeAspect="1"/>
          </p:cNvPicPr>
          <p:nvPr/>
        </p:nvPicPr>
        <p:blipFill>
          <a:blip r:embed="rId4"/>
          <a:stretch>
            <a:fillRect/>
          </a:stretch>
        </p:blipFill>
        <p:spPr>
          <a:xfrm>
            <a:off x="7086600" y="3124200"/>
            <a:ext cx="4815692" cy="2233946"/>
          </a:xfrm>
          <a:prstGeom prst="rect">
            <a:avLst/>
          </a:prstGeom>
        </p:spPr>
      </p:pic>
      <p:pic>
        <p:nvPicPr>
          <p:cNvPr id="13" name="Picture 12">
            <a:extLst>
              <a:ext uri="{FF2B5EF4-FFF2-40B4-BE49-F238E27FC236}">
                <a16:creationId xmlns:a16="http://schemas.microsoft.com/office/drawing/2014/main" id="{970D40A1-5A77-D84A-FEBC-A1D6594655E6}"/>
              </a:ext>
            </a:extLst>
          </p:cNvPr>
          <p:cNvPicPr>
            <a:picLocks noChangeAspect="1"/>
          </p:cNvPicPr>
          <p:nvPr/>
        </p:nvPicPr>
        <p:blipFill>
          <a:blip r:embed="rId5"/>
          <a:stretch>
            <a:fillRect/>
          </a:stretch>
        </p:blipFill>
        <p:spPr>
          <a:xfrm>
            <a:off x="457200" y="2507323"/>
            <a:ext cx="6629400" cy="3696440"/>
          </a:xfrm>
          <a:prstGeom prst="rect">
            <a:avLst/>
          </a:prstGeom>
        </p:spPr>
      </p:pic>
    </p:spTree>
    <p:extLst>
      <p:ext uri="{BB962C8B-B14F-4D97-AF65-F5344CB8AC3E}">
        <p14:creationId xmlns:p14="http://schemas.microsoft.com/office/powerpoint/2010/main" val="403985858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Audio / Video</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07D00B5B-D325-A4AE-0950-EF849FE7202C}"/>
              </a:ext>
            </a:extLst>
          </p:cNvPr>
          <p:cNvSpPr txBox="1"/>
          <p:nvPr/>
        </p:nvSpPr>
        <p:spPr>
          <a:xfrm>
            <a:off x="304800" y="1696453"/>
            <a:ext cx="1120140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Let us look at the attributes supported by the HTML &lt;audio&gt;  &lt;video&gt; tags.</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controls</a:t>
            </a:r>
            <a:r>
              <a:rPr lang="en-US" dirty="0">
                <a:latin typeface="Times New Roman" panose="02020603050405020304" pitchFamily="18" charset="0"/>
                <a:cs typeface="Times New Roman" panose="02020603050405020304" pitchFamily="18" charset="0"/>
              </a:rPr>
              <a:t>: Displays the default audio player controls (play, pause, volume, etc.).</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autoplay</a:t>
            </a:r>
            <a:r>
              <a:rPr lang="en-US" dirty="0">
                <a:latin typeface="Times New Roman" panose="02020603050405020304" pitchFamily="18" charset="0"/>
                <a:cs typeface="Times New Roman" panose="02020603050405020304" pitchFamily="18" charset="0"/>
              </a:rPr>
              <a:t>: Automatically starts playing the audio as soon as the page loads.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loop</a:t>
            </a:r>
            <a:r>
              <a:rPr lang="en-US" dirty="0">
                <a:latin typeface="Times New Roman" panose="02020603050405020304" pitchFamily="18" charset="0"/>
                <a:cs typeface="Times New Roman" panose="02020603050405020304" pitchFamily="18" charset="0"/>
              </a:rPr>
              <a:t>: Makes the audio repeat continuously once it finishes.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muted</a:t>
            </a:r>
            <a:r>
              <a:rPr lang="en-US" dirty="0">
                <a:latin typeface="Times New Roman" panose="02020603050405020304" pitchFamily="18" charset="0"/>
                <a:cs typeface="Times New Roman" panose="02020603050405020304" pitchFamily="18" charset="0"/>
              </a:rPr>
              <a:t>: Starts the audio in a muted state (without sound), and the user will need to unmute it.</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preload</a:t>
            </a:r>
            <a:r>
              <a:rPr lang="en-US" dirty="0">
                <a:latin typeface="Times New Roman" panose="02020603050405020304" pitchFamily="18" charset="0"/>
                <a:cs typeface="Times New Roman" panose="02020603050405020304" pitchFamily="18" charset="0"/>
              </a:rPr>
              <a:t>="auto": Instructs the browser to load the entire audio file when the page loads for faster playback.</a:t>
            </a:r>
          </a:p>
        </p:txBody>
      </p:sp>
      <p:pic>
        <p:nvPicPr>
          <p:cNvPr id="4" name="Picture 3">
            <a:extLst>
              <a:ext uri="{FF2B5EF4-FFF2-40B4-BE49-F238E27FC236}">
                <a16:creationId xmlns:a16="http://schemas.microsoft.com/office/drawing/2014/main" id="{5EF03186-243C-43BF-736D-6D8943BF89E4}"/>
              </a:ext>
            </a:extLst>
          </p:cNvPr>
          <p:cNvPicPr>
            <a:picLocks noChangeAspect="1"/>
          </p:cNvPicPr>
          <p:nvPr/>
        </p:nvPicPr>
        <p:blipFill>
          <a:blip r:embed="rId4"/>
          <a:stretch>
            <a:fillRect/>
          </a:stretch>
        </p:blipFill>
        <p:spPr>
          <a:xfrm>
            <a:off x="761255" y="4114800"/>
            <a:ext cx="10669489" cy="1448002"/>
          </a:xfrm>
          <a:prstGeom prst="rect">
            <a:avLst/>
          </a:prstGeom>
        </p:spPr>
      </p:pic>
    </p:spTree>
    <p:extLst>
      <p:ext uri="{BB962C8B-B14F-4D97-AF65-F5344CB8AC3E}">
        <p14:creationId xmlns:p14="http://schemas.microsoft.com/office/powerpoint/2010/main" val="279433789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22860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Map</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7826719D-C4FB-D11E-BE2C-2B960447251E}"/>
              </a:ext>
            </a:extLst>
          </p:cNvPr>
          <p:cNvSpPr txBox="1"/>
          <p:nvPr/>
        </p:nvSpPr>
        <p:spPr>
          <a:xfrm>
            <a:off x="190500" y="1517398"/>
            <a:ext cx="1181100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&lt;</a:t>
            </a:r>
            <a:r>
              <a:rPr lang="en-US" b="1" dirty="0">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&gt; tag in HTML is used to define image maps, which are clickable areas within an image. An image map allows you to link different parts of a single image to different destinations (URLs). This is particularly useful when you have an image containing various regions or sections that you want to link separately.</a:t>
            </a:r>
          </a:p>
        </p:txBody>
      </p:sp>
      <p:pic>
        <p:nvPicPr>
          <p:cNvPr id="4" name="Picture 3">
            <a:extLst>
              <a:ext uri="{FF2B5EF4-FFF2-40B4-BE49-F238E27FC236}">
                <a16:creationId xmlns:a16="http://schemas.microsoft.com/office/drawing/2014/main" id="{EFC58B31-00F5-3760-5F78-9D233E1E6349}"/>
              </a:ext>
            </a:extLst>
          </p:cNvPr>
          <p:cNvPicPr>
            <a:picLocks noChangeAspect="1"/>
          </p:cNvPicPr>
          <p:nvPr/>
        </p:nvPicPr>
        <p:blipFill>
          <a:blip r:embed="rId4"/>
          <a:stretch>
            <a:fillRect/>
          </a:stretch>
        </p:blipFill>
        <p:spPr>
          <a:xfrm>
            <a:off x="36273" y="2463382"/>
            <a:ext cx="6500451" cy="4419961"/>
          </a:xfrm>
          <a:prstGeom prst="rect">
            <a:avLst/>
          </a:prstGeom>
        </p:spPr>
      </p:pic>
      <p:pic>
        <p:nvPicPr>
          <p:cNvPr id="7" name="Picture 6">
            <a:extLst>
              <a:ext uri="{FF2B5EF4-FFF2-40B4-BE49-F238E27FC236}">
                <a16:creationId xmlns:a16="http://schemas.microsoft.com/office/drawing/2014/main" id="{555722A2-D7AE-EFF0-7528-7403A8ABDBB5}"/>
              </a:ext>
            </a:extLst>
          </p:cNvPr>
          <p:cNvPicPr>
            <a:picLocks noChangeAspect="1"/>
          </p:cNvPicPr>
          <p:nvPr/>
        </p:nvPicPr>
        <p:blipFill>
          <a:blip r:embed="rId5"/>
          <a:stretch>
            <a:fillRect/>
          </a:stretch>
        </p:blipFill>
        <p:spPr>
          <a:xfrm>
            <a:off x="7924800" y="2133600"/>
            <a:ext cx="2656425" cy="2971800"/>
          </a:xfrm>
          <a:prstGeom prst="rect">
            <a:avLst/>
          </a:prstGeom>
        </p:spPr>
      </p:pic>
      <p:pic>
        <p:nvPicPr>
          <p:cNvPr id="12" name="Picture 11">
            <a:extLst>
              <a:ext uri="{FF2B5EF4-FFF2-40B4-BE49-F238E27FC236}">
                <a16:creationId xmlns:a16="http://schemas.microsoft.com/office/drawing/2014/main" id="{80A459E3-94EA-5296-B00C-4C199D2186F8}"/>
              </a:ext>
            </a:extLst>
          </p:cNvPr>
          <p:cNvPicPr>
            <a:picLocks noChangeAspect="1"/>
          </p:cNvPicPr>
          <p:nvPr/>
        </p:nvPicPr>
        <p:blipFill>
          <a:blip r:embed="rId6"/>
          <a:stretch>
            <a:fillRect/>
          </a:stretch>
        </p:blipFill>
        <p:spPr>
          <a:xfrm>
            <a:off x="9782018" y="5061226"/>
            <a:ext cx="2409982" cy="1853936"/>
          </a:xfrm>
          <a:prstGeom prst="rect">
            <a:avLst/>
          </a:prstGeom>
        </p:spPr>
      </p:pic>
      <p:pic>
        <p:nvPicPr>
          <p:cNvPr id="14" name="Picture 13">
            <a:extLst>
              <a:ext uri="{FF2B5EF4-FFF2-40B4-BE49-F238E27FC236}">
                <a16:creationId xmlns:a16="http://schemas.microsoft.com/office/drawing/2014/main" id="{8E1576C4-BCCE-8C1A-4ECC-A432E6912A4D}"/>
              </a:ext>
            </a:extLst>
          </p:cNvPr>
          <p:cNvPicPr>
            <a:picLocks noChangeAspect="1"/>
          </p:cNvPicPr>
          <p:nvPr/>
        </p:nvPicPr>
        <p:blipFill>
          <a:blip r:embed="rId7"/>
          <a:stretch>
            <a:fillRect/>
          </a:stretch>
        </p:blipFill>
        <p:spPr>
          <a:xfrm>
            <a:off x="6536724" y="5029407"/>
            <a:ext cx="3263414" cy="1853936"/>
          </a:xfrm>
          <a:prstGeom prst="rect">
            <a:avLst/>
          </a:prstGeom>
        </p:spPr>
      </p:pic>
      <p:sp>
        <p:nvSpPr>
          <p:cNvPr id="15" name="Arrow: Curved Right 14">
            <a:extLst>
              <a:ext uri="{FF2B5EF4-FFF2-40B4-BE49-F238E27FC236}">
                <a16:creationId xmlns:a16="http://schemas.microsoft.com/office/drawing/2014/main" id="{6EF49C8E-8442-5EB6-0EB2-63FE8485164C}"/>
              </a:ext>
            </a:extLst>
          </p:cNvPr>
          <p:cNvSpPr/>
          <p:nvPr/>
        </p:nvSpPr>
        <p:spPr bwMode="auto">
          <a:xfrm rot="1287148">
            <a:off x="7091812" y="3928173"/>
            <a:ext cx="625604" cy="1117443"/>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
        <p:nvSpPr>
          <p:cNvPr id="16" name="Arrow: Curved Right 15">
            <a:extLst>
              <a:ext uri="{FF2B5EF4-FFF2-40B4-BE49-F238E27FC236}">
                <a16:creationId xmlns:a16="http://schemas.microsoft.com/office/drawing/2014/main" id="{83182295-49B3-1E19-DC01-12B57C6D096E}"/>
              </a:ext>
            </a:extLst>
          </p:cNvPr>
          <p:cNvSpPr/>
          <p:nvPr/>
        </p:nvSpPr>
        <p:spPr bwMode="auto">
          <a:xfrm rot="20582382" flipH="1">
            <a:off x="10647155" y="4030783"/>
            <a:ext cx="679708" cy="1013427"/>
          </a:xfrm>
          <a:prstGeom prst="curv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91440" bIns="45720" numCol="1" rtlCol="0" anchor="t" anchorCtr="0" compatLnSpc="1">
            <a:prstTxWarp prst="textNoShape">
              <a:avLst/>
            </a:prstTxWarp>
          </a:bodyPr>
          <a:lstStyle/>
          <a:p>
            <a:pPr marL="0" marR="0" indent="0" algn="l" defTabSz="914400" rtl="0" eaLnBrk="1" fontAlgn="base" latinLnBrk="0" hangingPunct="1">
              <a:lnSpc>
                <a:spcPct val="80000"/>
              </a:lnSpc>
              <a:spcBef>
                <a:spcPct val="20000"/>
              </a:spcBef>
              <a:spcAft>
                <a:spcPct val="0"/>
              </a:spcAft>
              <a:buClr>
                <a:schemeClr val="tx2"/>
              </a:buClr>
              <a:buSzTx/>
              <a:buFontTx/>
              <a:buNone/>
              <a:tabLst/>
            </a:pPr>
            <a:endParaRPr kumimoji="0" lang="en-US" sz="1800" b="0" i="0" u="none" strike="noStrike" cap="none" normalizeH="0" baseline="0" dirty="0">
              <a:ln>
                <a:noFill/>
              </a:ln>
              <a:solidFill>
                <a:schemeClr val="tx1"/>
              </a:solidFill>
              <a:effectLst/>
              <a:latin typeface="Courier New" pitchFamily="49" charset="0"/>
            </a:endParaRPr>
          </a:p>
        </p:txBody>
      </p:sp>
    </p:spTree>
    <p:extLst>
      <p:ext uri="{BB962C8B-B14F-4D97-AF65-F5344CB8AC3E}">
        <p14:creationId xmlns:p14="http://schemas.microsoft.com/office/powerpoint/2010/main" val="332882872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04800" y="1527695"/>
            <a:ext cx="117348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HTML table tag (&lt;</a:t>
            </a:r>
            <a:r>
              <a:rPr lang="en-US" b="1" dirty="0">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&gt;) is used to represent data in a structured way by creating a table. For example,</a:t>
            </a:r>
          </a:p>
        </p:txBody>
      </p:sp>
      <p:pic>
        <p:nvPicPr>
          <p:cNvPr id="8" name="Picture 7">
            <a:extLst>
              <a:ext uri="{FF2B5EF4-FFF2-40B4-BE49-F238E27FC236}">
                <a16:creationId xmlns:a16="http://schemas.microsoft.com/office/drawing/2014/main" id="{E4DADDEE-B92D-F1BD-9EA6-78CF67A4C8EE}"/>
              </a:ext>
            </a:extLst>
          </p:cNvPr>
          <p:cNvPicPr>
            <a:picLocks noChangeAspect="1"/>
          </p:cNvPicPr>
          <p:nvPr/>
        </p:nvPicPr>
        <p:blipFill>
          <a:blip r:embed="rId4"/>
          <a:stretch>
            <a:fillRect/>
          </a:stretch>
        </p:blipFill>
        <p:spPr>
          <a:xfrm>
            <a:off x="1447800" y="2064790"/>
            <a:ext cx="3810000" cy="4068818"/>
          </a:xfrm>
          <a:prstGeom prst="rect">
            <a:avLst/>
          </a:prstGeom>
        </p:spPr>
      </p:pic>
      <p:pic>
        <p:nvPicPr>
          <p:cNvPr id="11" name="Picture 10">
            <a:extLst>
              <a:ext uri="{FF2B5EF4-FFF2-40B4-BE49-F238E27FC236}">
                <a16:creationId xmlns:a16="http://schemas.microsoft.com/office/drawing/2014/main" id="{EACA6665-937D-AA17-A970-ECFFD09419B4}"/>
              </a:ext>
            </a:extLst>
          </p:cNvPr>
          <p:cNvPicPr>
            <a:picLocks noChangeAspect="1"/>
          </p:cNvPicPr>
          <p:nvPr/>
        </p:nvPicPr>
        <p:blipFill>
          <a:blip r:embed="rId5"/>
          <a:stretch>
            <a:fillRect/>
          </a:stretch>
        </p:blipFill>
        <p:spPr>
          <a:xfrm>
            <a:off x="5486400" y="2971800"/>
            <a:ext cx="4520343" cy="1671828"/>
          </a:xfrm>
          <a:prstGeom prst="rect">
            <a:avLst/>
          </a:prstGeom>
        </p:spPr>
      </p:pic>
      <p:sp>
        <p:nvSpPr>
          <p:cNvPr id="4" name="TextBox 3">
            <a:extLst>
              <a:ext uri="{FF2B5EF4-FFF2-40B4-BE49-F238E27FC236}">
                <a16:creationId xmlns:a16="http://schemas.microsoft.com/office/drawing/2014/main" id="{2F331C7D-0701-1835-A344-449065DFC105}"/>
              </a:ext>
            </a:extLst>
          </p:cNvPr>
          <p:cNvSpPr txBox="1"/>
          <p:nvPr/>
        </p:nvSpPr>
        <p:spPr>
          <a:xfrm>
            <a:off x="5562600" y="5257800"/>
            <a:ext cx="6101254" cy="369332"/>
          </a:xfrm>
          <a:prstGeom prst="rect">
            <a:avLst/>
          </a:prstGeom>
          <a:noFill/>
        </p:spPr>
        <p:txBody>
          <a:bodyPr wrap="square">
            <a:spAutoFit/>
          </a:bodyPr>
          <a:lstStyle/>
          <a:p>
            <a:r>
              <a:rPr lang="en-US" b="1" dirty="0"/>
              <a:t>table&gt;(tr&gt;</a:t>
            </a:r>
            <a:r>
              <a:rPr lang="en-US" b="1" dirty="0" err="1"/>
              <a:t>th</a:t>
            </a:r>
            <a:r>
              <a:rPr lang="en-US" b="1"/>
              <a:t>*2) + (tr</a:t>
            </a:r>
            <a:r>
              <a:rPr lang="en-US" b="1" dirty="0"/>
              <a:t>&gt;td</a:t>
            </a:r>
            <a:r>
              <a:rPr lang="en-US" b="1"/>
              <a:t>*2)*3</a:t>
            </a:r>
            <a:endParaRPr lang="en-US" b="1" dirty="0"/>
          </a:p>
        </p:txBody>
      </p:sp>
    </p:spTree>
    <p:extLst>
      <p:ext uri="{BB962C8B-B14F-4D97-AF65-F5344CB8AC3E}">
        <p14:creationId xmlns:p14="http://schemas.microsoft.com/office/powerpoint/2010/main" val="235315945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76200" y="1361261"/>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Colspan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colspan</a:t>
            </a:r>
            <a:r>
              <a:rPr lang="en-US" dirty="0">
                <a:latin typeface="Times New Roman" panose="02020603050405020304" pitchFamily="18" charset="0"/>
                <a:cs typeface="Times New Roman" panose="02020603050405020304" pitchFamily="18" charset="0"/>
              </a:rPr>
              <a:t> attribute merges cells across multiple columns. For example,</a:t>
            </a:r>
          </a:p>
        </p:txBody>
      </p:sp>
      <p:pic>
        <p:nvPicPr>
          <p:cNvPr id="4" name="Picture 3">
            <a:extLst>
              <a:ext uri="{FF2B5EF4-FFF2-40B4-BE49-F238E27FC236}">
                <a16:creationId xmlns:a16="http://schemas.microsoft.com/office/drawing/2014/main" id="{66D56928-9265-263A-A6C2-B9A0FA299B66}"/>
              </a:ext>
            </a:extLst>
          </p:cNvPr>
          <p:cNvPicPr>
            <a:picLocks noChangeAspect="1"/>
          </p:cNvPicPr>
          <p:nvPr/>
        </p:nvPicPr>
        <p:blipFill>
          <a:blip r:embed="rId4"/>
          <a:stretch>
            <a:fillRect/>
          </a:stretch>
        </p:blipFill>
        <p:spPr>
          <a:xfrm>
            <a:off x="82138" y="2209800"/>
            <a:ext cx="4870862" cy="4626288"/>
          </a:xfrm>
          <a:prstGeom prst="rect">
            <a:avLst/>
          </a:prstGeom>
        </p:spPr>
      </p:pic>
      <p:pic>
        <p:nvPicPr>
          <p:cNvPr id="7" name="Picture 6">
            <a:extLst>
              <a:ext uri="{FF2B5EF4-FFF2-40B4-BE49-F238E27FC236}">
                <a16:creationId xmlns:a16="http://schemas.microsoft.com/office/drawing/2014/main" id="{689AF1E7-39CA-51C5-575A-C2D46716E791}"/>
              </a:ext>
            </a:extLst>
          </p:cNvPr>
          <p:cNvPicPr>
            <a:picLocks noChangeAspect="1"/>
          </p:cNvPicPr>
          <p:nvPr/>
        </p:nvPicPr>
        <p:blipFill>
          <a:blip r:embed="rId5"/>
          <a:stretch>
            <a:fillRect/>
          </a:stretch>
        </p:blipFill>
        <p:spPr>
          <a:xfrm>
            <a:off x="5911647" y="2895600"/>
            <a:ext cx="3484183" cy="2335809"/>
          </a:xfrm>
          <a:prstGeom prst="rect">
            <a:avLst/>
          </a:prstGeom>
        </p:spPr>
      </p:pic>
    </p:spTree>
    <p:extLst>
      <p:ext uri="{BB962C8B-B14F-4D97-AF65-F5344CB8AC3E}">
        <p14:creationId xmlns:p14="http://schemas.microsoft.com/office/powerpoint/2010/main" val="267406255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Table</a:t>
            </a:r>
          </a:p>
          <a:p>
            <a:pPr algn="ctr" eaLnBrk="1" hangingPunct="1">
              <a:buFont typeface="Wingdings" panose="05000000000000000000" pitchFamily="2" charset="2"/>
              <a:buNone/>
            </a:pPr>
            <a:endParaRPr lang="en-US" altLang="en-US" sz="2800" b="1" dirty="0">
              <a:solidFill>
                <a:srgbClr val="CC3300"/>
              </a:solidFill>
            </a:endParaRPr>
          </a:p>
        </p:txBody>
      </p:sp>
      <p:sp>
        <p:nvSpPr>
          <p:cNvPr id="3" name="TextBox 2">
            <a:extLst>
              <a:ext uri="{FF2B5EF4-FFF2-40B4-BE49-F238E27FC236}">
                <a16:creationId xmlns:a16="http://schemas.microsoft.com/office/drawing/2014/main" id="{64ABC817-C35D-B6E8-78EF-460B12BB23AD}"/>
              </a:ext>
            </a:extLst>
          </p:cNvPr>
          <p:cNvSpPr txBox="1"/>
          <p:nvPr/>
        </p:nvSpPr>
        <p:spPr>
          <a:xfrm>
            <a:off x="36273" y="1204529"/>
            <a:ext cx="11734800" cy="646331"/>
          </a:xfrm>
          <a:prstGeom prst="rect">
            <a:avLst/>
          </a:prstGeom>
          <a:noFill/>
        </p:spPr>
        <p:txBody>
          <a:bodyPr wrap="square">
            <a:spAutoFit/>
          </a:bodyPr>
          <a:lstStyle/>
          <a:p>
            <a:r>
              <a:rPr lang="en-US" b="1" dirty="0" err="1">
                <a:latin typeface="Times New Roman" panose="02020603050405020304" pitchFamily="18" charset="0"/>
                <a:cs typeface="Times New Roman" panose="02020603050405020304" pitchFamily="18" charset="0"/>
              </a:rPr>
              <a:t>Rowspan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rowspan</a:t>
            </a:r>
            <a:r>
              <a:rPr lang="en-US" dirty="0">
                <a:latin typeface="Times New Roman" panose="02020603050405020304" pitchFamily="18" charset="0"/>
                <a:cs typeface="Times New Roman" panose="02020603050405020304" pitchFamily="18" charset="0"/>
              </a:rPr>
              <a:t> attribute merges cells across multiple rows. For example,</a:t>
            </a:r>
          </a:p>
        </p:txBody>
      </p:sp>
      <p:pic>
        <p:nvPicPr>
          <p:cNvPr id="6" name="Picture 5">
            <a:extLst>
              <a:ext uri="{FF2B5EF4-FFF2-40B4-BE49-F238E27FC236}">
                <a16:creationId xmlns:a16="http://schemas.microsoft.com/office/drawing/2014/main" id="{DBDA39F2-A88D-F182-21B8-CE74A0E5EDDD}"/>
              </a:ext>
            </a:extLst>
          </p:cNvPr>
          <p:cNvPicPr>
            <a:picLocks noChangeAspect="1"/>
          </p:cNvPicPr>
          <p:nvPr/>
        </p:nvPicPr>
        <p:blipFill>
          <a:blip r:embed="rId4"/>
          <a:stretch>
            <a:fillRect/>
          </a:stretch>
        </p:blipFill>
        <p:spPr>
          <a:xfrm>
            <a:off x="76200" y="2041041"/>
            <a:ext cx="5790658" cy="4717011"/>
          </a:xfrm>
          <a:prstGeom prst="rect">
            <a:avLst/>
          </a:prstGeom>
        </p:spPr>
      </p:pic>
      <p:pic>
        <p:nvPicPr>
          <p:cNvPr id="10" name="Picture 9">
            <a:extLst>
              <a:ext uri="{FF2B5EF4-FFF2-40B4-BE49-F238E27FC236}">
                <a16:creationId xmlns:a16="http://schemas.microsoft.com/office/drawing/2014/main" id="{A1E75468-AB4D-E3B0-73CC-2FC049B9165C}"/>
              </a:ext>
            </a:extLst>
          </p:cNvPr>
          <p:cNvPicPr>
            <a:picLocks noChangeAspect="1"/>
          </p:cNvPicPr>
          <p:nvPr/>
        </p:nvPicPr>
        <p:blipFill>
          <a:blip r:embed="rId5"/>
          <a:stretch>
            <a:fillRect/>
          </a:stretch>
        </p:blipFill>
        <p:spPr>
          <a:xfrm>
            <a:off x="6553200" y="2971800"/>
            <a:ext cx="4245655" cy="1500344"/>
          </a:xfrm>
          <a:prstGeom prst="rect">
            <a:avLst/>
          </a:prstGeom>
        </p:spPr>
      </p:pic>
    </p:spTree>
    <p:extLst>
      <p:ext uri="{BB962C8B-B14F-4D97-AF65-F5344CB8AC3E}">
        <p14:creationId xmlns:p14="http://schemas.microsoft.com/office/powerpoint/2010/main" val="136292013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67F7F41-6DB7-0D25-C36E-CB944B7B93E7}"/>
              </a:ext>
            </a:extLst>
          </p:cNvPr>
          <p:cNvPicPr>
            <a:picLocks noChangeAspect="1"/>
          </p:cNvPicPr>
          <p:nvPr/>
        </p:nvPicPr>
        <p:blipFill>
          <a:blip r:embed="rId4"/>
          <a:stretch>
            <a:fillRect/>
          </a:stretch>
        </p:blipFill>
        <p:spPr>
          <a:xfrm>
            <a:off x="762000" y="1828800"/>
            <a:ext cx="10487024" cy="3902149"/>
          </a:xfrm>
          <a:prstGeom prst="rect">
            <a:avLst/>
          </a:prstGeom>
        </p:spPr>
      </p:pic>
    </p:spTree>
    <p:extLst>
      <p:ext uri="{BB962C8B-B14F-4D97-AF65-F5344CB8AC3E}">
        <p14:creationId xmlns:p14="http://schemas.microsoft.com/office/powerpoint/2010/main" val="115775595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7" name="Picture 6">
            <a:extLst>
              <a:ext uri="{FF2B5EF4-FFF2-40B4-BE49-F238E27FC236}">
                <a16:creationId xmlns:a16="http://schemas.microsoft.com/office/drawing/2014/main" id="{4FC3827E-428E-5209-91EC-30CE07191B98}"/>
              </a:ext>
            </a:extLst>
          </p:cNvPr>
          <p:cNvPicPr>
            <a:picLocks noChangeAspect="1"/>
          </p:cNvPicPr>
          <p:nvPr/>
        </p:nvPicPr>
        <p:blipFill>
          <a:blip r:embed="rId4"/>
          <a:stretch>
            <a:fillRect/>
          </a:stretch>
        </p:blipFill>
        <p:spPr>
          <a:xfrm>
            <a:off x="1524000" y="1676400"/>
            <a:ext cx="8686800" cy="4461479"/>
          </a:xfrm>
          <a:prstGeom prst="rect">
            <a:avLst/>
          </a:prstGeom>
        </p:spPr>
      </p:pic>
    </p:spTree>
    <p:extLst>
      <p:ext uri="{BB962C8B-B14F-4D97-AF65-F5344CB8AC3E}">
        <p14:creationId xmlns:p14="http://schemas.microsoft.com/office/powerpoint/2010/main" val="118823196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78AAD52F-D11D-430A-68B0-06E4E1C998B8}"/>
              </a:ext>
            </a:extLst>
          </p:cNvPr>
          <p:cNvPicPr>
            <a:picLocks noChangeAspect="1"/>
          </p:cNvPicPr>
          <p:nvPr/>
        </p:nvPicPr>
        <p:blipFill>
          <a:blip r:embed="rId4"/>
          <a:stretch>
            <a:fillRect/>
          </a:stretch>
        </p:blipFill>
        <p:spPr>
          <a:xfrm>
            <a:off x="1524000" y="1600200"/>
            <a:ext cx="8610600" cy="4454354"/>
          </a:xfrm>
          <a:prstGeom prst="rect">
            <a:avLst/>
          </a:prstGeom>
        </p:spPr>
      </p:pic>
    </p:spTree>
    <p:extLst>
      <p:ext uri="{BB962C8B-B14F-4D97-AF65-F5344CB8AC3E}">
        <p14:creationId xmlns:p14="http://schemas.microsoft.com/office/powerpoint/2010/main" val="2076350014"/>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19797"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ABCBA-0A33-940E-30B3-B259BE161461}"/>
              </a:ext>
            </a:extLst>
          </p:cNvPr>
          <p:cNvSpPr txBox="1">
            <a:spLocks/>
          </p:cNvSpPr>
          <p:nvPr/>
        </p:nvSpPr>
        <p:spPr>
          <a:xfrm>
            <a:off x="1295400" y="826983"/>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Content</a:t>
            </a:r>
            <a:endParaRPr lang="en-US" sz="4000" dirty="0">
              <a:solidFill>
                <a:srgbClr val="FF0000"/>
              </a:solidFill>
              <a:latin typeface="+mn-lt"/>
            </a:endParaRPr>
          </a:p>
          <a:p>
            <a:pPr algn="ctr"/>
            <a:endParaRPr lang="en-US" sz="3800" b="1" dirty="0">
              <a:latin typeface="+mn-lt"/>
            </a:endParaRPr>
          </a:p>
          <a:p>
            <a:pPr algn="ctr"/>
            <a:endParaRPr lang="en-US" sz="2000" dirty="0">
              <a:solidFill>
                <a:schemeClr val="tx1"/>
              </a:solidFill>
              <a:latin typeface="+mn-lt"/>
            </a:endParaRPr>
          </a:p>
        </p:txBody>
      </p:sp>
      <p:sp>
        <p:nvSpPr>
          <p:cNvPr id="6" name="Rectangle 2">
            <a:extLst>
              <a:ext uri="{FF2B5EF4-FFF2-40B4-BE49-F238E27FC236}">
                <a16:creationId xmlns:a16="http://schemas.microsoft.com/office/drawing/2014/main" id="{2D9E8275-5E67-EE1C-F272-F0C2111E8C73}"/>
              </a:ext>
            </a:extLst>
          </p:cNvPr>
          <p:cNvSpPr>
            <a:spLocks noGrp="1" noChangeArrowheads="1"/>
          </p:cNvSpPr>
          <p:nvPr>
            <p:ph type="ctrTitle"/>
          </p:nvPr>
        </p:nvSpPr>
        <p:spPr>
          <a:xfrm>
            <a:off x="442433" y="1981200"/>
            <a:ext cx="11049000" cy="2438400"/>
          </a:xfrm>
        </p:spPr>
        <p:style>
          <a:lnRef idx="2">
            <a:schemeClr val="accent4"/>
          </a:lnRef>
          <a:fillRef idx="1">
            <a:schemeClr val="lt1"/>
          </a:fillRef>
          <a:effectRef idx="0">
            <a:schemeClr val="accent4"/>
          </a:effectRef>
          <a:fontRef idx="minor">
            <a:schemeClr val="dk1"/>
          </a:fontRef>
        </p:style>
        <p:txBody>
          <a:bodyPr/>
          <a:lstStyle/>
          <a:p>
            <a:pPr eaLnBrk="1" hangingPunct="1">
              <a:defRPr/>
            </a:pPr>
            <a:br>
              <a:rPr lang="en-US" altLang="en-US" sz="4400" dirty="0"/>
            </a:br>
            <a:br>
              <a:rPr lang="en-US" altLang="en-US" sz="4400" dirty="0"/>
            </a:br>
            <a:r>
              <a:rPr lang="en-US" altLang="en-US" sz="4400" dirty="0"/>
              <a:t>HTML</a:t>
            </a:r>
            <a:br>
              <a:rPr lang="en-US" altLang="en-US" sz="4400" dirty="0"/>
            </a:br>
            <a:br>
              <a:rPr lang="en-US" altLang="en-US" sz="4400" dirty="0"/>
            </a:br>
            <a:r>
              <a:rPr lang="en-US" altLang="en-US" sz="2800" dirty="0"/>
              <a:t>Topics</a:t>
            </a:r>
            <a:r>
              <a:rPr lang="en-US" altLang="en-US" sz="2400" b="0" dirty="0"/>
              <a:t>- Semantic/Non-Semantic elements, Tags(div, span), anchor, </a:t>
            </a:r>
            <a:r>
              <a:rPr lang="en-US" altLang="en-US" sz="2400" b="0" dirty="0" err="1"/>
              <a:t>iframe</a:t>
            </a:r>
            <a:r>
              <a:rPr lang="en-US" altLang="en-US" sz="2400" b="0" dirty="0"/>
              <a:t>, Video, Map, Audio ,</a:t>
            </a:r>
            <a:r>
              <a:rPr lang="en-US" altLang="en-US" sz="2400" b="0" dirty="0" err="1"/>
              <a:t>img</a:t>
            </a:r>
            <a:r>
              <a:rPr lang="en-US" altLang="en-US" sz="2400" b="0" dirty="0"/>
              <a:t>, table, form , list and entities.</a:t>
            </a:r>
            <a:br>
              <a:rPr lang="en-US" altLang="en-US" sz="2400" b="0" dirty="0"/>
            </a:br>
            <a:br>
              <a:rPr lang="en-US" altLang="en-US" sz="4400" dirty="0"/>
            </a:br>
            <a:endParaRPr lang="en-US" altLang="en-US" sz="4400" dirty="0"/>
          </a:p>
        </p:txBody>
      </p:sp>
      <p:sp>
        <p:nvSpPr>
          <p:cNvPr id="7" name="Rectangle 12">
            <a:extLst>
              <a:ext uri="{FF2B5EF4-FFF2-40B4-BE49-F238E27FC236}">
                <a16:creationId xmlns:a16="http://schemas.microsoft.com/office/drawing/2014/main" id="{94C2B72D-D8CB-ACB3-1307-6C6225BE988D}"/>
              </a:ext>
            </a:extLst>
          </p:cNvPr>
          <p:cNvSpPr>
            <a:spLocks noChangeArrowheads="1"/>
          </p:cNvSpPr>
          <p:nvPr/>
        </p:nvSpPr>
        <p:spPr bwMode="auto">
          <a:xfrm>
            <a:off x="1905000" y="1374503"/>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Day 1</a:t>
            </a:r>
          </a:p>
        </p:txBody>
      </p:sp>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864549"/>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97304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5EC6352E-489B-FE6A-FA5E-9ACE76805444}"/>
              </a:ext>
            </a:extLst>
          </p:cNvPr>
          <p:cNvPicPr>
            <a:picLocks noChangeAspect="1"/>
          </p:cNvPicPr>
          <p:nvPr/>
        </p:nvPicPr>
        <p:blipFill>
          <a:blip r:embed="rId4"/>
          <a:stretch>
            <a:fillRect/>
          </a:stretch>
        </p:blipFill>
        <p:spPr>
          <a:xfrm>
            <a:off x="36273" y="1506913"/>
            <a:ext cx="6531502" cy="5306557"/>
          </a:xfrm>
          <a:prstGeom prst="rect">
            <a:avLst/>
          </a:prstGeom>
        </p:spPr>
      </p:pic>
      <p:pic>
        <p:nvPicPr>
          <p:cNvPr id="7" name="Picture 6">
            <a:extLst>
              <a:ext uri="{FF2B5EF4-FFF2-40B4-BE49-F238E27FC236}">
                <a16:creationId xmlns:a16="http://schemas.microsoft.com/office/drawing/2014/main" id="{0905498E-F8C4-6478-CC6A-4E877F4EBE77}"/>
              </a:ext>
            </a:extLst>
          </p:cNvPr>
          <p:cNvPicPr>
            <a:picLocks noChangeAspect="1"/>
          </p:cNvPicPr>
          <p:nvPr/>
        </p:nvPicPr>
        <p:blipFill>
          <a:blip r:embed="rId5"/>
          <a:stretch>
            <a:fillRect/>
          </a:stretch>
        </p:blipFill>
        <p:spPr>
          <a:xfrm>
            <a:off x="6567775" y="3384470"/>
            <a:ext cx="5548025" cy="3429000"/>
          </a:xfrm>
          <a:prstGeom prst="rect">
            <a:avLst/>
          </a:prstGeom>
        </p:spPr>
      </p:pic>
    </p:spTree>
    <p:extLst>
      <p:ext uri="{BB962C8B-B14F-4D97-AF65-F5344CB8AC3E}">
        <p14:creationId xmlns:p14="http://schemas.microsoft.com/office/powerpoint/2010/main" val="21720036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Forms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606BEE88-B1AD-B7FE-A9A3-7FF4906731D0}"/>
              </a:ext>
            </a:extLst>
          </p:cNvPr>
          <p:cNvPicPr>
            <a:picLocks noChangeAspect="1"/>
          </p:cNvPicPr>
          <p:nvPr/>
        </p:nvPicPr>
        <p:blipFill>
          <a:blip r:embed="rId4"/>
          <a:stretch>
            <a:fillRect/>
          </a:stretch>
        </p:blipFill>
        <p:spPr>
          <a:xfrm>
            <a:off x="1676400" y="1551443"/>
            <a:ext cx="8610600" cy="4440849"/>
          </a:xfrm>
          <a:prstGeom prst="rect">
            <a:avLst/>
          </a:prstGeom>
        </p:spPr>
      </p:pic>
    </p:spTree>
    <p:extLst>
      <p:ext uri="{BB962C8B-B14F-4D97-AF65-F5344CB8AC3E}">
        <p14:creationId xmlns:p14="http://schemas.microsoft.com/office/powerpoint/2010/main" val="220323155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D554F01-BA02-B939-8653-902216CD7766}"/>
              </a:ext>
            </a:extLst>
          </p:cNvPr>
          <p:cNvPicPr>
            <a:picLocks noChangeAspect="1"/>
          </p:cNvPicPr>
          <p:nvPr/>
        </p:nvPicPr>
        <p:blipFill>
          <a:blip r:embed="rId4"/>
          <a:stretch>
            <a:fillRect/>
          </a:stretch>
        </p:blipFill>
        <p:spPr>
          <a:xfrm>
            <a:off x="-1" y="1901903"/>
            <a:ext cx="5943601" cy="4956097"/>
          </a:xfrm>
          <a:prstGeom prst="rect">
            <a:avLst/>
          </a:prstGeom>
        </p:spPr>
      </p:pic>
      <p:pic>
        <p:nvPicPr>
          <p:cNvPr id="7" name="Picture 6">
            <a:extLst>
              <a:ext uri="{FF2B5EF4-FFF2-40B4-BE49-F238E27FC236}">
                <a16:creationId xmlns:a16="http://schemas.microsoft.com/office/drawing/2014/main" id="{799D467F-5B60-9216-A8D4-BF253513A373}"/>
              </a:ext>
            </a:extLst>
          </p:cNvPr>
          <p:cNvPicPr>
            <a:picLocks noChangeAspect="1"/>
          </p:cNvPicPr>
          <p:nvPr/>
        </p:nvPicPr>
        <p:blipFill>
          <a:blip r:embed="rId5"/>
          <a:stretch>
            <a:fillRect/>
          </a:stretch>
        </p:blipFill>
        <p:spPr>
          <a:xfrm>
            <a:off x="5943600" y="1901903"/>
            <a:ext cx="5846762" cy="4943983"/>
          </a:xfrm>
          <a:prstGeom prst="rect">
            <a:avLst/>
          </a:prstGeom>
        </p:spPr>
      </p:pic>
    </p:spTree>
    <p:extLst>
      <p:ext uri="{BB962C8B-B14F-4D97-AF65-F5344CB8AC3E}">
        <p14:creationId xmlns:p14="http://schemas.microsoft.com/office/powerpoint/2010/main" val="145119243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8" name="Picture 7">
            <a:extLst>
              <a:ext uri="{FF2B5EF4-FFF2-40B4-BE49-F238E27FC236}">
                <a16:creationId xmlns:a16="http://schemas.microsoft.com/office/drawing/2014/main" id="{9EB1B407-91D6-FDEB-89FF-B0C361AF19B0}"/>
              </a:ext>
            </a:extLst>
          </p:cNvPr>
          <p:cNvPicPr>
            <a:picLocks noChangeAspect="1"/>
          </p:cNvPicPr>
          <p:nvPr/>
        </p:nvPicPr>
        <p:blipFill>
          <a:blip r:embed="rId4"/>
          <a:stretch>
            <a:fillRect/>
          </a:stretch>
        </p:blipFill>
        <p:spPr>
          <a:xfrm>
            <a:off x="0" y="1447800"/>
            <a:ext cx="7239000" cy="5495854"/>
          </a:xfrm>
          <a:prstGeom prst="rect">
            <a:avLst/>
          </a:prstGeom>
        </p:spPr>
      </p:pic>
      <p:pic>
        <p:nvPicPr>
          <p:cNvPr id="13" name="Picture 12">
            <a:extLst>
              <a:ext uri="{FF2B5EF4-FFF2-40B4-BE49-F238E27FC236}">
                <a16:creationId xmlns:a16="http://schemas.microsoft.com/office/drawing/2014/main" id="{A6087944-B962-7D0F-8052-AE22DECAA203}"/>
              </a:ext>
            </a:extLst>
          </p:cNvPr>
          <p:cNvPicPr>
            <a:picLocks noChangeAspect="1"/>
          </p:cNvPicPr>
          <p:nvPr/>
        </p:nvPicPr>
        <p:blipFill>
          <a:blip r:embed="rId5"/>
          <a:stretch>
            <a:fillRect/>
          </a:stretch>
        </p:blipFill>
        <p:spPr>
          <a:xfrm>
            <a:off x="7239000" y="1551443"/>
            <a:ext cx="4891670" cy="5428727"/>
          </a:xfrm>
          <a:prstGeom prst="rect">
            <a:avLst/>
          </a:prstGeom>
        </p:spPr>
      </p:pic>
    </p:spTree>
    <p:extLst>
      <p:ext uri="{BB962C8B-B14F-4D97-AF65-F5344CB8AC3E}">
        <p14:creationId xmlns:p14="http://schemas.microsoft.com/office/powerpoint/2010/main" val="3455999647"/>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Unordered List</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CA0A2ADB-141B-A22D-A2B6-ABA023823ED8}"/>
              </a:ext>
            </a:extLst>
          </p:cNvPr>
          <p:cNvPicPr>
            <a:picLocks noChangeAspect="1"/>
          </p:cNvPicPr>
          <p:nvPr/>
        </p:nvPicPr>
        <p:blipFill>
          <a:blip r:embed="rId4"/>
          <a:stretch>
            <a:fillRect/>
          </a:stretch>
        </p:blipFill>
        <p:spPr>
          <a:xfrm>
            <a:off x="36272" y="1527695"/>
            <a:ext cx="7355127" cy="5334357"/>
          </a:xfrm>
          <a:prstGeom prst="rect">
            <a:avLst/>
          </a:prstGeom>
        </p:spPr>
      </p:pic>
      <p:pic>
        <p:nvPicPr>
          <p:cNvPr id="6" name="Picture 5">
            <a:extLst>
              <a:ext uri="{FF2B5EF4-FFF2-40B4-BE49-F238E27FC236}">
                <a16:creationId xmlns:a16="http://schemas.microsoft.com/office/drawing/2014/main" id="{32BA1B52-525F-AF53-9ED5-BF96BE1EC8ED}"/>
              </a:ext>
            </a:extLst>
          </p:cNvPr>
          <p:cNvPicPr>
            <a:picLocks noChangeAspect="1"/>
          </p:cNvPicPr>
          <p:nvPr/>
        </p:nvPicPr>
        <p:blipFill>
          <a:blip r:embed="rId5"/>
          <a:stretch>
            <a:fillRect/>
          </a:stretch>
        </p:blipFill>
        <p:spPr>
          <a:xfrm>
            <a:off x="7391400" y="1549730"/>
            <a:ext cx="4307127" cy="5308270"/>
          </a:xfrm>
          <a:prstGeom prst="rect">
            <a:avLst/>
          </a:prstGeom>
        </p:spPr>
      </p:pic>
    </p:spTree>
    <p:extLst>
      <p:ext uri="{BB962C8B-B14F-4D97-AF65-F5344CB8AC3E}">
        <p14:creationId xmlns:p14="http://schemas.microsoft.com/office/powerpoint/2010/main" val="119148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4" name="Picture 3">
            <a:extLst>
              <a:ext uri="{FF2B5EF4-FFF2-40B4-BE49-F238E27FC236}">
                <a16:creationId xmlns:a16="http://schemas.microsoft.com/office/drawing/2014/main" id="{A422C60C-5F79-6249-AA09-2662FD85C5BD}"/>
              </a:ext>
            </a:extLst>
          </p:cNvPr>
          <p:cNvPicPr>
            <a:picLocks noChangeAspect="1"/>
          </p:cNvPicPr>
          <p:nvPr/>
        </p:nvPicPr>
        <p:blipFill>
          <a:blip r:embed="rId4"/>
          <a:stretch>
            <a:fillRect/>
          </a:stretch>
        </p:blipFill>
        <p:spPr>
          <a:xfrm>
            <a:off x="0" y="1589902"/>
            <a:ext cx="7010400" cy="5282514"/>
          </a:xfrm>
          <a:prstGeom prst="rect">
            <a:avLst/>
          </a:prstGeom>
        </p:spPr>
      </p:pic>
      <p:pic>
        <p:nvPicPr>
          <p:cNvPr id="8" name="Picture 7">
            <a:extLst>
              <a:ext uri="{FF2B5EF4-FFF2-40B4-BE49-F238E27FC236}">
                <a16:creationId xmlns:a16="http://schemas.microsoft.com/office/drawing/2014/main" id="{A8F90D60-DC24-57B5-C9A1-1E55894CD5B6}"/>
              </a:ext>
            </a:extLst>
          </p:cNvPr>
          <p:cNvPicPr>
            <a:picLocks noChangeAspect="1"/>
          </p:cNvPicPr>
          <p:nvPr/>
        </p:nvPicPr>
        <p:blipFill>
          <a:blip r:embed="rId5"/>
          <a:stretch>
            <a:fillRect/>
          </a:stretch>
        </p:blipFill>
        <p:spPr>
          <a:xfrm>
            <a:off x="7010400" y="1521517"/>
            <a:ext cx="5181600" cy="5358379"/>
          </a:xfrm>
          <a:prstGeom prst="rect">
            <a:avLst/>
          </a:prstGeom>
        </p:spPr>
      </p:pic>
    </p:spTree>
    <p:extLst>
      <p:ext uri="{BB962C8B-B14F-4D97-AF65-F5344CB8AC3E}">
        <p14:creationId xmlns:p14="http://schemas.microsoft.com/office/powerpoint/2010/main" val="325041328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1014348"/>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HTML Entities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03755B38-EF43-5E8F-33F4-D4A626CEACFE}"/>
              </a:ext>
            </a:extLst>
          </p:cNvPr>
          <p:cNvPicPr>
            <a:picLocks noChangeAspect="1"/>
          </p:cNvPicPr>
          <p:nvPr/>
        </p:nvPicPr>
        <p:blipFill>
          <a:blip r:embed="rId4"/>
          <a:stretch>
            <a:fillRect/>
          </a:stretch>
        </p:blipFill>
        <p:spPr>
          <a:xfrm>
            <a:off x="6297827" y="1828800"/>
            <a:ext cx="5867400" cy="5029200"/>
          </a:xfrm>
          <a:prstGeom prst="rect">
            <a:avLst/>
          </a:prstGeom>
        </p:spPr>
      </p:pic>
      <p:pic>
        <p:nvPicPr>
          <p:cNvPr id="7" name="Picture 6">
            <a:extLst>
              <a:ext uri="{FF2B5EF4-FFF2-40B4-BE49-F238E27FC236}">
                <a16:creationId xmlns:a16="http://schemas.microsoft.com/office/drawing/2014/main" id="{C29C28FB-3D04-6713-C266-6D4E577D13E1}"/>
              </a:ext>
            </a:extLst>
          </p:cNvPr>
          <p:cNvPicPr>
            <a:picLocks noChangeAspect="1"/>
          </p:cNvPicPr>
          <p:nvPr/>
        </p:nvPicPr>
        <p:blipFill>
          <a:blip r:embed="rId5"/>
          <a:stretch>
            <a:fillRect/>
          </a:stretch>
        </p:blipFill>
        <p:spPr>
          <a:xfrm>
            <a:off x="36273" y="2005914"/>
            <a:ext cx="6261554" cy="4876800"/>
          </a:xfrm>
          <a:prstGeom prst="rect">
            <a:avLst/>
          </a:prstGeom>
        </p:spPr>
      </p:pic>
    </p:spTree>
    <p:extLst>
      <p:ext uri="{BB962C8B-B14F-4D97-AF65-F5344CB8AC3E}">
        <p14:creationId xmlns:p14="http://schemas.microsoft.com/office/powerpoint/2010/main" val="1490628739"/>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BFFBBDCF-92A0-BD47-B49F-B7B2C08C73BD}"/>
              </a:ext>
            </a:extLst>
          </p:cNvPr>
          <p:cNvSpPr/>
          <p:nvPr/>
        </p:nvSpPr>
        <p:spPr>
          <a:xfrm>
            <a:off x="0" y="0"/>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1676400" y="990600"/>
            <a:ext cx="8467046" cy="487362"/>
          </a:xfrm>
          <a:prstGeom prst="rect">
            <a:avLst/>
          </a:prstGeom>
          <a:ln>
            <a:noFill/>
          </a:ln>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latin typeface="+mn-lt"/>
              </a:rPr>
              <a:t>References</a:t>
            </a: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u="sng" dirty="0">
              <a:solidFill>
                <a:schemeClr val="tx1"/>
              </a:solidFill>
              <a:latin typeface="Times New Roman" panose="02020603050405020304" pitchFamily="18" charset="0"/>
              <a:cs typeface="Times New Roman" panose="02020603050405020304" pitchFamily="18" charset="0"/>
            </a:endParaRPr>
          </a:p>
          <a:p>
            <a:pPr algn="ctr"/>
            <a:endParaRPr lang="en-US" sz="3800" b="1" dirty="0">
              <a:latin typeface="+mn-lt"/>
            </a:endParaRPr>
          </a:p>
        </p:txBody>
      </p:sp>
      <p:pic>
        <p:nvPicPr>
          <p:cNvPr id="3" name="Picture 2">
            <a:extLst>
              <a:ext uri="{FF2B5EF4-FFF2-40B4-BE49-F238E27FC236}">
                <a16:creationId xmlns:a16="http://schemas.microsoft.com/office/drawing/2014/main" id="{BEB3918C-E0FC-5C41-7BFA-D5F915C9D91A}"/>
              </a:ext>
            </a:extLst>
          </p:cNvPr>
          <p:cNvPicPr>
            <a:picLocks noChangeAspect="1"/>
          </p:cNvPicPr>
          <p:nvPr/>
        </p:nvPicPr>
        <p:blipFill>
          <a:blip r:embed="rId2"/>
          <a:stretch>
            <a:fillRect/>
          </a:stretch>
        </p:blipFill>
        <p:spPr>
          <a:xfrm>
            <a:off x="0" y="0"/>
            <a:ext cx="12192000" cy="870857"/>
          </a:xfrm>
          <a:prstGeom prst="rect">
            <a:avLst/>
          </a:prstGeom>
        </p:spPr>
      </p:pic>
      <p:sp>
        <p:nvSpPr>
          <p:cNvPr id="2" name="TextBox 1">
            <a:extLst>
              <a:ext uri="{FF2B5EF4-FFF2-40B4-BE49-F238E27FC236}">
                <a16:creationId xmlns:a16="http://schemas.microsoft.com/office/drawing/2014/main" id="{59F762C9-BB43-AE77-8A03-28D0506AA69F}"/>
              </a:ext>
            </a:extLst>
          </p:cNvPr>
          <p:cNvSpPr txBox="1"/>
          <p:nvPr/>
        </p:nvSpPr>
        <p:spPr>
          <a:xfrm>
            <a:off x="1219200" y="2057400"/>
            <a:ext cx="10287000" cy="341632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Living Standard by WHATWG </a:t>
            </a:r>
            <a:r>
              <a:rPr lang="en-US" u="sng" dirty="0">
                <a:solidFill>
                  <a:srgbClr val="CC0099"/>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https://html.spec.whatwg.org</a:t>
            </a:r>
            <a:r>
              <a:rPr lang="en-US" sz="1800" u="sng" dirty="0">
                <a:solidFill>
                  <a:schemeClr val="tx1"/>
                </a:solidFill>
                <a:latin typeface="Times New Roman" panose="02020603050405020304" pitchFamily="18" charset="0"/>
                <a:cs typeface="Times New Roman" panose="02020603050405020304" pitchFamily="18" charset="0"/>
                <a:hlinkClick r:id="rId3"/>
              </a:rPr>
              <a:t>/</a:t>
            </a:r>
            <a:endParaRPr lang="en-US" sz="1800" u="sng" dirty="0">
              <a:solidFill>
                <a:schemeClr val="tx1"/>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de-DE" sz="1800" dirty="0">
                <a:solidFill>
                  <a:schemeClr val="tx1"/>
                </a:solidFill>
                <a:latin typeface="Times New Roman" panose="02020603050405020304" pitchFamily="18" charset="0"/>
                <a:cs typeface="Times New Roman" panose="02020603050405020304" pitchFamily="18" charset="0"/>
              </a:rPr>
              <a:t>MDN Web Docs – HTML </a:t>
            </a:r>
            <a:r>
              <a:rPr lang="de-DE" u="sng" dirty="0">
                <a:solidFill>
                  <a:srgbClr val="CC0099"/>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https://developer.mozilla.org/en-US/docs/Web/HTML</a:t>
            </a:r>
            <a:endParaRPr lang="de-DE"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pl-PL" sz="1800" dirty="0">
                <a:solidFill>
                  <a:schemeClr val="tx1"/>
                </a:solidFill>
                <a:latin typeface="Times New Roman" panose="02020603050405020304" pitchFamily="18" charset="0"/>
                <a:cs typeface="Times New Roman" panose="02020603050405020304" pitchFamily="18" charset="0"/>
              </a:rPr>
              <a:t>W3C HTML5 Recommendation</a:t>
            </a:r>
            <a:r>
              <a:rPr lang="en-US" sz="1800" dirty="0">
                <a:solidFill>
                  <a:schemeClr val="tx1"/>
                </a:solidFill>
                <a:latin typeface="Times New Roman" panose="02020603050405020304" pitchFamily="18" charset="0"/>
                <a:cs typeface="Times New Roman" panose="02020603050405020304" pitchFamily="18" charset="0"/>
              </a:rPr>
              <a:t> </a:t>
            </a:r>
            <a:r>
              <a:rPr lang="pl-PL" u="sng" dirty="0">
                <a:solidFill>
                  <a:srgbClr val="CC0099"/>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https://www.w3.org/TR/html5/</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"HTML and CSS: Design and Build Websites" by </a:t>
            </a:r>
            <a:r>
              <a:rPr lang="en-US" sz="1800" u="sng" dirty="0">
                <a:solidFill>
                  <a:schemeClr val="tx1"/>
                </a:solidFill>
                <a:latin typeface="Times New Roman" panose="02020603050405020304" pitchFamily="18" charset="0"/>
                <a:cs typeface="Times New Roman" panose="02020603050405020304" pitchFamily="18" charset="0"/>
              </a:rPr>
              <a:t>Jon </a:t>
            </a:r>
            <a:r>
              <a:rPr lang="en-US" sz="1800" u="sng" dirty="0" err="1">
                <a:solidFill>
                  <a:schemeClr val="tx1"/>
                </a:solidFill>
                <a:latin typeface="Times New Roman" panose="02020603050405020304" pitchFamily="18" charset="0"/>
                <a:cs typeface="Times New Roman" panose="02020603050405020304" pitchFamily="18" charset="0"/>
              </a:rPr>
              <a:t>DuckettBook</a:t>
            </a:r>
            <a:r>
              <a:rPr lang="en-US" sz="1800" u="sng" dirty="0">
                <a:solidFill>
                  <a:schemeClr val="tx1"/>
                </a:solidFill>
                <a:latin typeface="Times New Roman" panose="02020603050405020304" pitchFamily="18" charset="0"/>
                <a:cs typeface="Times New Roman" panose="02020603050405020304" pitchFamily="18" charset="0"/>
              </a:rPr>
              <a:t> on Amazon</a:t>
            </a: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Stack Overflow - HTML Discussions and Solutions </a:t>
            </a:r>
            <a:r>
              <a:rPr lang="en-US" u="sng" dirty="0">
                <a:solidFill>
                  <a:srgbClr val="CC0099"/>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https://stackoverflow.com/questions/tagged</a:t>
            </a:r>
            <a:r>
              <a:rPr lang="en-US" u="sng" dirty="0">
                <a:solidFill>
                  <a:srgbClr val="CC0099"/>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/html</a:t>
            </a:r>
            <a:endParaRPr lang="en-US" u="sng" dirty="0">
              <a:solidFill>
                <a:srgbClr val="CC0099"/>
              </a:solidFill>
              <a:latin typeface="Times New Roman" panose="02020603050405020304" pitchFamily="18" charset="0"/>
              <a:cs typeface="Times New Roman" panose="02020603050405020304" pitchFamily="18" charset="0"/>
            </a:endParaRPr>
          </a:p>
          <a:p>
            <a:pPr marL="228600" indent="-22860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W3Schools HTML Tutorial </a:t>
            </a:r>
            <a:r>
              <a:rPr lang="en-US" sz="1800" u="sng" dirty="0">
                <a:solidFill>
                  <a:srgbClr val="CC0099"/>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https://www.w3schools.com/html/</a:t>
            </a:r>
            <a:endParaRPr lang="en-US" sz="1800" u="sng" dirty="0">
              <a:solidFill>
                <a:srgbClr val="CC0099"/>
              </a:solidFill>
              <a:latin typeface="Times New Roman" panose="02020603050405020304" pitchFamily="18" charset="0"/>
              <a:cs typeface="Times New Roman" panose="02020603050405020304" pitchFamily="18" charset="0"/>
            </a:endParaRPr>
          </a:p>
          <a:p>
            <a:pPr marL="228600" indent="-228600">
              <a:buFont typeface="Arial" panose="020B0604020202020204" pitchFamily="34" charset="0"/>
              <a:buChar char="•"/>
            </a:pPr>
            <a:endParaRPr lang="en-US" sz="1800" u="sng"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de-DE" sz="1800" u="sng"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16345803"/>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spcBef>
                <a:spcPct val="0"/>
              </a:spcBef>
              <a:buClrTx/>
              <a:buFontTx/>
              <a:buNone/>
            </a:pPr>
            <a:fld id="{5C012D54-CB9D-4234-BE5A-50F89A606296}" type="slidenum">
              <a:rPr lang="en-US" altLang="en-US" sz="1200">
                <a:solidFill>
                  <a:schemeClr val="bg1"/>
                </a:solidFill>
              </a:rPr>
              <a:pPr>
                <a:spcBef>
                  <a:spcPct val="0"/>
                </a:spcBef>
                <a:buClrTx/>
                <a:buFontTx/>
                <a:buNone/>
              </a:pPr>
              <a:t>38</a:t>
            </a:fld>
            <a:endParaRPr lang="en-US" altLang="en-US" sz="1200">
              <a:solidFill>
                <a:schemeClr val="bg1"/>
              </a:solidFill>
            </a:endParaRPr>
          </a:p>
        </p:txBody>
      </p:sp>
      <p:sp>
        <p:nvSpPr>
          <p:cNvPr id="84995" name="Rectangle 2"/>
          <p:cNvSpPr>
            <a:spLocks noChangeArrowheads="1"/>
          </p:cNvSpPr>
          <p:nvPr/>
        </p:nvSpPr>
        <p:spPr bwMode="auto">
          <a:xfrm>
            <a:off x="3810000" y="3254543"/>
            <a:ext cx="418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urier New" panose="02070309020205020404" pitchFamily="49" charset="0"/>
              </a:defRPr>
            </a:lvl1pPr>
            <a:lvl2pPr marL="742950" indent="-285750" eaLnBrk="0" hangingPunct="0">
              <a:defRPr>
                <a:solidFill>
                  <a:schemeClr val="tx1"/>
                </a:solidFill>
                <a:latin typeface="Courier New" panose="02070309020205020404" pitchFamily="49" charset="0"/>
              </a:defRPr>
            </a:lvl2pPr>
            <a:lvl3pPr marL="1143000" indent="-228600" eaLnBrk="0" hangingPunct="0">
              <a:defRPr>
                <a:solidFill>
                  <a:schemeClr val="tx1"/>
                </a:solidFill>
                <a:latin typeface="Courier New" panose="02070309020205020404" pitchFamily="49" charset="0"/>
              </a:defRPr>
            </a:lvl3pPr>
            <a:lvl4pPr marL="1600200" indent="-228600" eaLnBrk="0" hangingPunct="0">
              <a:defRPr>
                <a:solidFill>
                  <a:schemeClr val="tx1"/>
                </a:solidFill>
                <a:latin typeface="Courier New" panose="02070309020205020404" pitchFamily="49" charset="0"/>
              </a:defRPr>
            </a:lvl4pPr>
            <a:lvl5pPr marL="2057400" indent="-228600" eaLnBrk="0" hangingPunct="0">
              <a:defRPr>
                <a:solidFill>
                  <a:schemeClr val="tx1"/>
                </a:solidFill>
                <a:latin typeface="Courier New" panose="02070309020205020404" pitchFamily="49" charset="0"/>
              </a:defRPr>
            </a:lvl5pPr>
            <a:lvl6pPr marL="25146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6pPr>
            <a:lvl7pPr marL="29718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7pPr>
            <a:lvl8pPr marL="34290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8pPr>
            <a:lvl9pPr marL="3886200" indent="-228600" eaLnBrk="0" fontAlgn="base" hangingPunct="0">
              <a:lnSpc>
                <a:spcPct val="80000"/>
              </a:lnSpc>
              <a:spcBef>
                <a:spcPct val="20000"/>
              </a:spcBef>
              <a:spcAft>
                <a:spcPct val="0"/>
              </a:spcAft>
              <a:buClr>
                <a:schemeClr val="tx2"/>
              </a:buClr>
              <a:defRPr>
                <a:solidFill>
                  <a:schemeClr val="tx1"/>
                </a:solidFill>
                <a:latin typeface="Courier New" panose="02070309020205020404" pitchFamily="49" charset="0"/>
              </a:defRPr>
            </a:lvl9pPr>
          </a:lstStyle>
          <a:p>
            <a:pPr eaLnBrk="1" hangingPunct="1">
              <a:spcBef>
                <a:spcPct val="20000"/>
              </a:spcBef>
              <a:buClr>
                <a:srgbClr val="003366"/>
              </a:buClr>
              <a:buFont typeface="Wingdings" panose="05000000000000000000" pitchFamily="2" charset="2"/>
              <a:buNone/>
              <a:defRPr/>
            </a:pPr>
            <a:r>
              <a:rPr lang="en-US" altLang="en-US" sz="5400" dirty="0">
                <a:solidFill>
                  <a:schemeClr val="bg2">
                    <a:lumMod val="50000"/>
                  </a:schemeClr>
                </a:solidFill>
                <a:latin typeface="Arial" panose="020B0604020202020204" pitchFamily="34" charset="0"/>
              </a:rPr>
              <a:t>Thank You</a:t>
            </a:r>
          </a:p>
        </p:txBody>
      </p:sp>
      <p:sp>
        <p:nvSpPr>
          <p:cNvPr id="28676" name="Line 3"/>
          <p:cNvSpPr>
            <a:spLocks noChangeShapeType="1"/>
          </p:cNvSpPr>
          <p:nvPr/>
        </p:nvSpPr>
        <p:spPr bwMode="auto">
          <a:xfrm>
            <a:off x="3048000" y="4876800"/>
            <a:ext cx="52006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a:extLst>
              <a:ext uri="{FF2B5EF4-FFF2-40B4-BE49-F238E27FC236}">
                <a16:creationId xmlns:a16="http://schemas.microsoft.com/office/drawing/2014/main" id="{938A15AD-44C5-7E70-A979-6C176D9ADF27}"/>
              </a:ext>
            </a:extLst>
          </p:cNvPr>
          <p:cNvPicPr>
            <a:picLocks noChangeAspect="1"/>
          </p:cNvPicPr>
          <p:nvPr/>
        </p:nvPicPr>
        <p:blipFill>
          <a:blip r:embed="rId2"/>
          <a:stretch>
            <a:fillRect/>
          </a:stretch>
        </p:blipFill>
        <p:spPr>
          <a:xfrm>
            <a:off x="0" y="0"/>
            <a:ext cx="12192000" cy="990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0412BE7-774C-B652-B80F-C85ABF77FC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884"/>
          <a:stretch/>
        </p:blipFill>
        <p:spPr bwMode="auto">
          <a:xfrm>
            <a:off x="1447800" y="1143000"/>
            <a:ext cx="8610600" cy="506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813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E9DFD0B9-4D75-E647-A50F-71A838A83C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519"/>
          <a:stretch/>
        </p:blipFill>
        <p:spPr bwMode="auto">
          <a:xfrm>
            <a:off x="1371600" y="1066800"/>
            <a:ext cx="9220200" cy="52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28591"/>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3464408318"/>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9060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sp>
        <p:nvSpPr>
          <p:cNvPr id="6" name="TextBox 5">
            <a:extLst>
              <a:ext uri="{FF2B5EF4-FFF2-40B4-BE49-F238E27FC236}">
                <a16:creationId xmlns:a16="http://schemas.microsoft.com/office/drawing/2014/main" id="{A0B67445-F167-4064-506D-46AC174291D9}"/>
              </a:ext>
            </a:extLst>
          </p:cNvPr>
          <p:cNvSpPr txBox="1"/>
          <p:nvPr/>
        </p:nvSpPr>
        <p:spPr>
          <a:xfrm>
            <a:off x="505326" y="1832495"/>
            <a:ext cx="10896600" cy="1754326"/>
          </a:xfrm>
          <a:prstGeom prst="rect">
            <a:avLst/>
          </a:prstGeom>
          <a:noFill/>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Grouping in HTML used to be to done using the no-semantic elements(Div and span ) until introduction of semantic elements in HTML5 .</a:t>
            </a:r>
          </a:p>
          <a:p>
            <a:endParaRPr lang="en-US"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Semantic HTML elements</a:t>
            </a:r>
          </a:p>
          <a:p>
            <a:pPr marL="285750" indent="-285750">
              <a:buFont typeface="Arial" panose="020B0604020202020204" pitchFamily="34" charset="0"/>
              <a:buChar char="•"/>
            </a:pPr>
            <a:endParaRPr lang="en-US" b="1" dirty="0">
              <a:solidFill>
                <a:schemeClr val="accent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accent4"/>
                </a:solidFill>
                <a:latin typeface="Times New Roman" panose="02020603050405020304" pitchFamily="18" charset="0"/>
                <a:cs typeface="Times New Roman" panose="02020603050405020304" pitchFamily="18" charset="0"/>
              </a:rPr>
              <a:t>Non-semantic HTML elements</a:t>
            </a:r>
          </a:p>
        </p:txBody>
      </p:sp>
      <p:sp>
        <p:nvSpPr>
          <p:cNvPr id="10" name="TextBox 9">
            <a:extLst>
              <a:ext uri="{FF2B5EF4-FFF2-40B4-BE49-F238E27FC236}">
                <a16:creationId xmlns:a16="http://schemas.microsoft.com/office/drawing/2014/main" id="{819DE41F-B059-F513-E915-A807ADDFB691}"/>
              </a:ext>
            </a:extLst>
          </p:cNvPr>
          <p:cNvSpPr txBox="1"/>
          <p:nvPr/>
        </p:nvSpPr>
        <p:spPr>
          <a:xfrm>
            <a:off x="469231" y="3886200"/>
            <a:ext cx="10744200" cy="1631216"/>
          </a:xfrm>
          <a:prstGeom prst="rect">
            <a:avLst/>
          </a:prstGeom>
          <a:noFill/>
        </p:spPr>
        <p:txBody>
          <a:bodyPr wrap="square">
            <a:spAutoFit/>
          </a:bodyPr>
          <a:lstStyle/>
          <a:p>
            <a:pPr fontAlgn="auto">
              <a:spcAft>
                <a:spcPts val="0"/>
              </a:spcAft>
              <a:defRPr/>
            </a:pPr>
            <a:r>
              <a:rPr lang="en-US" sz="2000" b="1" i="1" dirty="0">
                <a:latin typeface="Times New Roman" panose="02020603050405020304" pitchFamily="18" charset="0"/>
                <a:cs typeface="Times New Roman" panose="02020603050405020304" pitchFamily="18" charset="0"/>
              </a:rPr>
              <a:t>Semantic elements </a:t>
            </a:r>
            <a:r>
              <a:rPr lang="en-US" sz="2000" dirty="0">
                <a:latin typeface="Times New Roman" panose="02020603050405020304" pitchFamily="18" charset="0"/>
                <a:cs typeface="Times New Roman" panose="02020603050405020304" pitchFamily="18" charset="0"/>
              </a:rPr>
              <a:t>describes what the content </a:t>
            </a:r>
            <a:r>
              <a:rPr lang="en-US" sz="2000" i="1" dirty="0">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 as opposed to what it</a:t>
            </a:r>
            <a:r>
              <a:rPr lang="en-US" sz="2000" i="1" dirty="0">
                <a:latin typeface="Times New Roman" panose="02020603050405020304" pitchFamily="18" charset="0"/>
                <a:cs typeface="Times New Roman" panose="02020603050405020304" pitchFamily="18" charset="0"/>
              </a:rPr>
              <a:t> looks like</a:t>
            </a:r>
            <a:r>
              <a:rPr lang="en-US" sz="2000" dirty="0">
                <a:latin typeface="Times New Roman" panose="02020603050405020304" pitchFamily="18" charset="0"/>
                <a:cs typeface="Times New Roman" panose="02020603050405020304" pitchFamily="18" charset="0"/>
              </a:rPr>
              <a:t>! Semantic markup describes what the content contains as opposed to what it looks like!</a:t>
            </a:r>
          </a:p>
          <a:p>
            <a:pPr fontAlgn="auto">
              <a:spcAft>
                <a:spcPts val="0"/>
              </a:spcAft>
              <a:defRPr/>
            </a:pPr>
            <a:endParaRPr lang="en-US" sz="2000" dirty="0">
              <a:latin typeface="Times New Roman" panose="02020603050405020304" pitchFamily="18" charset="0"/>
              <a:cs typeface="Times New Roman" panose="02020603050405020304" pitchFamily="18" charset="0"/>
            </a:endParaRPr>
          </a:p>
          <a:p>
            <a:pPr fontAlgn="auto">
              <a:spcAft>
                <a:spcPts val="0"/>
              </a:spcAft>
              <a:defRPr/>
            </a:pPr>
            <a:r>
              <a:rPr lang="en-US" sz="2000" b="1" i="1" dirty="0">
                <a:latin typeface="Times New Roman" panose="02020603050405020304" pitchFamily="18" charset="0"/>
                <a:cs typeface="Times New Roman" panose="02020603050405020304" pitchFamily="18" charset="0"/>
              </a:rPr>
              <a:t>Non-semantic element </a:t>
            </a:r>
            <a:r>
              <a:rPr lang="en-US" sz="2000" dirty="0">
                <a:latin typeface="Times New Roman" panose="02020603050405020304" pitchFamily="18" charset="0"/>
                <a:cs typeface="Times New Roman" panose="02020603050405020304" pitchFamily="18" charset="0"/>
              </a:rPr>
              <a:t>are the element which Tells nothing about its content. In other terms element whose name doesn’t suggest you what they do. e.g. &lt;div&gt; and &lt;span&gt;.</a:t>
            </a:r>
          </a:p>
        </p:txBody>
      </p:sp>
    </p:spTree>
    <p:extLst>
      <p:ext uri="{BB962C8B-B14F-4D97-AF65-F5344CB8AC3E}">
        <p14:creationId xmlns:p14="http://schemas.microsoft.com/office/powerpoint/2010/main" val="280479298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1986383" y="920416"/>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Grouping of Elements.</a:t>
            </a:r>
          </a:p>
          <a:p>
            <a:pPr algn="ctr" eaLnBrk="1" hangingPunct="1">
              <a:buFont typeface="Wingdings" panose="05000000000000000000" pitchFamily="2" charset="2"/>
              <a:buNone/>
            </a:pPr>
            <a:endParaRPr lang="en-US" altLang="en-US" sz="2800" b="1" dirty="0">
              <a:solidFill>
                <a:srgbClr val="CC3300"/>
              </a:solidFill>
            </a:endParaRPr>
          </a:p>
        </p:txBody>
      </p:sp>
      <p:pic>
        <p:nvPicPr>
          <p:cNvPr id="8194" name="Picture 2" descr="what is semantic html">
            <a:extLst>
              <a:ext uri="{FF2B5EF4-FFF2-40B4-BE49-F238E27FC236}">
                <a16:creationId xmlns:a16="http://schemas.microsoft.com/office/drawing/2014/main" id="{F2CFB474-83EE-F1E1-951C-A204E8C00A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001" b="7777"/>
          <a:stretch/>
        </p:blipFill>
        <p:spPr bwMode="auto">
          <a:xfrm>
            <a:off x="304800" y="1676400"/>
            <a:ext cx="7262230" cy="4720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yeem Sheikh on X: &quot;HTML Elements 👇 HTML elements are used to define the  structure and content of a web page. There are two main types of HTML  elements: 1. Block Elements">
            <a:extLst>
              <a:ext uri="{FF2B5EF4-FFF2-40B4-BE49-F238E27FC236}">
                <a16:creationId xmlns:a16="http://schemas.microsoft.com/office/drawing/2014/main" id="{A6780D25-5C66-6A91-179C-499CDDFEA315}"/>
              </a:ext>
            </a:extLst>
          </p:cNvPr>
          <p:cNvPicPr>
            <a:picLocks noChangeAspect="1" noChangeArrowheads="1"/>
          </p:cNvPicPr>
          <p:nvPr/>
        </p:nvPicPr>
        <p:blipFill rotWithShape="1">
          <a:blip r:embed="rId5">
            <a:alphaModFix amt="85000"/>
            <a:extLst>
              <a:ext uri="{28A0092B-C50C-407E-A947-70E740481C1C}">
                <a14:useLocalDpi xmlns:a14="http://schemas.microsoft.com/office/drawing/2010/main" val="0"/>
              </a:ext>
            </a:extLst>
          </a:blip>
          <a:srcRect t="14322" b="6919"/>
          <a:stretch/>
        </p:blipFill>
        <p:spPr bwMode="auto">
          <a:xfrm>
            <a:off x="7690598" y="2293711"/>
            <a:ext cx="4167770" cy="4103139"/>
          </a:xfrm>
          <a:prstGeom prst="rect">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C91FBA-F910-BE56-4F3B-2F13227E709E}"/>
              </a:ext>
            </a:extLst>
          </p:cNvPr>
          <p:cNvSpPr txBox="1"/>
          <p:nvPr/>
        </p:nvSpPr>
        <p:spPr>
          <a:xfrm>
            <a:off x="8839200" y="1752600"/>
            <a:ext cx="2438400" cy="369332"/>
          </a:xfrm>
          <a:prstGeom prst="rect">
            <a:avLst/>
          </a:prstGeom>
          <a:noFill/>
        </p:spPr>
        <p:txBody>
          <a:bodyPr wrap="square" rtlCol="0">
            <a:spAutoFit/>
          </a:bodyPr>
          <a:lstStyle/>
          <a:p>
            <a:r>
              <a:rPr lang="en-US" dirty="0">
                <a:latin typeface="Eras Demi ITC" panose="020B0805030504020804" pitchFamily="34" charset="0"/>
              </a:rPr>
              <a:t>Block &amp; Inline </a:t>
            </a:r>
          </a:p>
        </p:txBody>
      </p:sp>
    </p:spTree>
    <p:extLst>
      <p:ext uri="{BB962C8B-B14F-4D97-AF65-F5344CB8AC3E}">
        <p14:creationId xmlns:p14="http://schemas.microsoft.com/office/powerpoint/2010/main" val="3289552180"/>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094A56-FA9E-1B97-BCD2-7B84E04223C8}"/>
              </a:ext>
            </a:extLst>
          </p:cNvPr>
          <p:cNvPicPr>
            <a:picLocks noChangeAspect="1"/>
          </p:cNvPicPr>
          <p:nvPr/>
        </p:nvPicPr>
        <p:blipFill>
          <a:blip r:embed="rId2"/>
          <a:stretch>
            <a:fillRect/>
          </a:stretch>
        </p:blipFill>
        <p:spPr>
          <a:xfrm>
            <a:off x="0" y="0"/>
            <a:ext cx="12192000" cy="990600"/>
          </a:xfrm>
          <a:prstGeom prst="rect">
            <a:avLst/>
          </a:prstGeom>
        </p:spPr>
      </p:pic>
      <p:pic>
        <p:nvPicPr>
          <p:cNvPr id="6147" name="Picture 2" descr="ABESEC OLA">
            <a:extLst>
              <a:ext uri="{FF2B5EF4-FFF2-40B4-BE49-F238E27FC236}">
                <a16:creationId xmlns:a16="http://schemas.microsoft.com/office/drawing/2014/main" id="{3B8001A8-E9F0-F441-84BC-8742ADBDAB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3" y="0"/>
            <a:ext cx="1950110" cy="8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A1C409A2-87E9-E259-C874-6BC920402288}"/>
              </a:ext>
            </a:extLst>
          </p:cNvPr>
          <p:cNvSpPr>
            <a:spLocks noChangeArrowheads="1"/>
          </p:cNvSpPr>
          <p:nvPr/>
        </p:nvSpPr>
        <p:spPr bwMode="auto">
          <a:xfrm>
            <a:off x="2209800" y="986590"/>
            <a:ext cx="7409447" cy="513347"/>
          </a:xfrm>
          <a:prstGeom prst="rect">
            <a:avLst/>
          </a:prstGeom>
          <a:ln/>
        </p:spPr>
        <p:style>
          <a:lnRef idx="2">
            <a:schemeClr val="accent3"/>
          </a:lnRef>
          <a:fillRef idx="1">
            <a:schemeClr val="lt1"/>
          </a:fillRef>
          <a:effectRef idx="0">
            <a:schemeClr val="accent3"/>
          </a:effectRef>
          <a:fontRef idx="minor">
            <a:schemeClr val="dk1"/>
          </a:fontRef>
        </p:style>
        <p:txBody>
          <a:bodyPr/>
          <a:lstStyle>
            <a:lvl1pPr>
              <a:spcBef>
                <a:spcPct val="20000"/>
              </a:spcBef>
              <a:buClr>
                <a:srgbClr val="003366"/>
              </a:buClr>
              <a:buFont typeface="Wingdings" panose="05000000000000000000" pitchFamily="2" charset="2"/>
              <a:buChar char="Ø"/>
              <a:defRPr sz="2400">
                <a:solidFill>
                  <a:srgbClr val="000000"/>
                </a:solidFill>
                <a:latin typeface="Arial" panose="020B0604020202020204" pitchFamily="34" charset="0"/>
              </a:defRPr>
            </a:lvl1pPr>
            <a:lvl2pPr marL="742950" indent="-285750">
              <a:spcBef>
                <a:spcPct val="20000"/>
              </a:spcBef>
              <a:buClr>
                <a:srgbClr val="003366"/>
              </a:buClr>
              <a:buFont typeface="Wingdings" panose="05000000000000000000" pitchFamily="2" charset="2"/>
              <a:buChar char="§"/>
              <a:defRPr>
                <a:solidFill>
                  <a:srgbClr val="000000"/>
                </a:solidFill>
                <a:latin typeface="Arial" panose="020B0604020202020204" pitchFamily="34" charset="0"/>
              </a:defRPr>
            </a:lvl2pPr>
            <a:lvl3pPr marL="11430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3pPr>
            <a:lvl4pPr marL="1600200" indent="-228600">
              <a:spcBef>
                <a:spcPct val="20000"/>
              </a:spcBef>
              <a:buClr>
                <a:srgbClr val="003366"/>
              </a:buClr>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rgbClr val="003366"/>
              </a:buClr>
              <a:buChar char="•"/>
              <a:defRPr>
                <a:solidFill>
                  <a:srgbClr val="000000"/>
                </a:solidFill>
                <a:latin typeface="Arial" panose="020B0604020202020204" pitchFamily="34" charset="0"/>
              </a:defRPr>
            </a:lvl5pPr>
            <a:lvl6pPr marL="25146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6pPr>
            <a:lvl7pPr marL="29718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7pPr>
            <a:lvl8pPr marL="34290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8pPr>
            <a:lvl9pPr marL="3886200" indent="-228600" eaLnBrk="0" fontAlgn="base" hangingPunct="0">
              <a:spcBef>
                <a:spcPct val="20000"/>
              </a:spcBef>
              <a:spcAft>
                <a:spcPct val="0"/>
              </a:spcAft>
              <a:buClr>
                <a:srgbClr val="003366"/>
              </a:buClr>
              <a:buChar char="•"/>
              <a:defRPr>
                <a:solidFill>
                  <a:srgbClr val="000000"/>
                </a:solidFill>
                <a:latin typeface="Arial" panose="020B0604020202020204" pitchFamily="34" charset="0"/>
              </a:defRPr>
            </a:lvl9pPr>
          </a:lstStyle>
          <a:p>
            <a:pPr algn="ctr" eaLnBrk="1" hangingPunct="1">
              <a:buFont typeface="Wingdings" panose="05000000000000000000" pitchFamily="2" charset="2"/>
              <a:buNone/>
            </a:pPr>
            <a:r>
              <a:rPr lang="en-US" altLang="en-US" sz="2800" b="1" dirty="0">
                <a:solidFill>
                  <a:srgbClr val="CC3300"/>
                </a:solidFill>
              </a:rPr>
              <a:t>Semantic Tags</a:t>
            </a:r>
          </a:p>
          <a:p>
            <a:pPr algn="ctr" eaLnBrk="1" hangingPunct="1">
              <a:buFont typeface="Wingdings" panose="05000000000000000000" pitchFamily="2" charset="2"/>
              <a:buNone/>
            </a:pPr>
            <a:endParaRPr lang="en-US" altLang="en-US" sz="2800" b="1" dirty="0">
              <a:solidFill>
                <a:srgbClr val="CC3300"/>
              </a:solidFill>
            </a:endParaRPr>
          </a:p>
        </p:txBody>
      </p:sp>
      <p:pic>
        <p:nvPicPr>
          <p:cNvPr id="3" name="Picture 2">
            <a:extLst>
              <a:ext uri="{FF2B5EF4-FFF2-40B4-BE49-F238E27FC236}">
                <a16:creationId xmlns:a16="http://schemas.microsoft.com/office/drawing/2014/main" id="{67E82136-5B71-1501-51E2-FAC44CE0093A}"/>
              </a:ext>
            </a:extLst>
          </p:cNvPr>
          <p:cNvPicPr>
            <a:picLocks noChangeAspect="1"/>
          </p:cNvPicPr>
          <p:nvPr/>
        </p:nvPicPr>
        <p:blipFill>
          <a:blip r:embed="rId4"/>
          <a:stretch>
            <a:fillRect/>
          </a:stretch>
        </p:blipFill>
        <p:spPr>
          <a:xfrm>
            <a:off x="36273" y="1499937"/>
            <a:ext cx="6172200" cy="5562600"/>
          </a:xfrm>
          <a:prstGeom prst="rect">
            <a:avLst/>
          </a:prstGeom>
        </p:spPr>
      </p:pic>
      <p:sp>
        <p:nvSpPr>
          <p:cNvPr id="6" name="TextBox 5">
            <a:extLst>
              <a:ext uri="{FF2B5EF4-FFF2-40B4-BE49-F238E27FC236}">
                <a16:creationId xmlns:a16="http://schemas.microsoft.com/office/drawing/2014/main" id="{B6E45ECB-0F7A-2D9E-1BD0-F75491BBFF03}"/>
              </a:ext>
            </a:extLst>
          </p:cNvPr>
          <p:cNvSpPr txBox="1"/>
          <p:nvPr/>
        </p:nvSpPr>
        <p:spPr>
          <a:xfrm>
            <a:off x="6139901" y="1604279"/>
            <a:ext cx="6100948"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semantic</a:t>
            </a:r>
            <a:r>
              <a:rPr lang="en-US" dirty="0">
                <a:latin typeface="Times New Roman" panose="02020603050405020304" pitchFamily="18" charset="0"/>
                <a:cs typeface="Times New Roman" panose="02020603050405020304" pitchFamily="18" charset="0"/>
              </a:rPr>
              <a:t> tags, both developers and browsers understand the purpose of each section of the page, enhancing </a:t>
            </a:r>
            <a:r>
              <a:rPr lang="en-US" b="1" dirty="0">
                <a:latin typeface="Times New Roman" panose="02020603050405020304" pitchFamily="18" charset="0"/>
                <a:cs typeface="Times New Roman" panose="02020603050405020304" pitchFamily="18" charset="0"/>
              </a:rPr>
              <a:t>code clarity</a:t>
            </a:r>
            <a:r>
              <a:rPr lang="en-US"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61DFBD3D-B859-12FC-15C5-DA64913A41C0}"/>
              </a:ext>
            </a:extLst>
          </p:cNvPr>
          <p:cNvSpPr txBox="1"/>
          <p:nvPr/>
        </p:nvSpPr>
        <p:spPr>
          <a:xfrm>
            <a:off x="6553200" y="2286000"/>
            <a:ext cx="5334000" cy="369332"/>
          </a:xfrm>
          <a:prstGeom prst="rect">
            <a:avLst/>
          </a:prstGeom>
          <a:noFill/>
        </p:spPr>
        <p:txBody>
          <a:bodyPr wrap="square">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Search Engine Optimization (SEO)</a:t>
            </a:r>
          </a:p>
        </p:txBody>
      </p:sp>
      <p:sp>
        <p:nvSpPr>
          <p:cNvPr id="10" name="TextBox 9">
            <a:extLst>
              <a:ext uri="{FF2B5EF4-FFF2-40B4-BE49-F238E27FC236}">
                <a16:creationId xmlns:a16="http://schemas.microsoft.com/office/drawing/2014/main" id="{34B195AC-9528-4463-417D-A5B26564B388}"/>
              </a:ext>
            </a:extLst>
          </p:cNvPr>
          <p:cNvSpPr txBox="1"/>
          <p:nvPr/>
        </p:nvSpPr>
        <p:spPr>
          <a:xfrm>
            <a:off x="6232429" y="2705138"/>
            <a:ext cx="5915891" cy="424731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Semantic HTML tags improve the </a:t>
            </a:r>
            <a:r>
              <a:rPr lang="en-US" b="1" dirty="0">
                <a:latin typeface="Times New Roman" panose="02020603050405020304" pitchFamily="18" charset="0"/>
                <a:cs typeface="Times New Roman" panose="02020603050405020304" pitchFamily="18" charset="0"/>
              </a:rPr>
              <a:t>searchability</a:t>
            </a:r>
            <a:r>
              <a:rPr lang="en-US" dirty="0">
                <a:latin typeface="Times New Roman" panose="02020603050405020304" pitchFamily="18" charset="0"/>
                <a:cs typeface="Times New Roman" panose="02020603050405020304" pitchFamily="18" charset="0"/>
              </a:rPr>
              <a:t> of web content. Search engines like Google, Bing, and Yahoo crawl websites by interpreting the HTML structure, assigning more importance to certain tags in the </a:t>
            </a:r>
            <a:r>
              <a:rPr lang="en-US" b="1" dirty="0">
                <a:latin typeface="Times New Roman" panose="02020603050405020304" pitchFamily="18" charset="0"/>
                <a:cs typeface="Times New Roman" panose="02020603050405020304" pitchFamily="18" charset="0"/>
              </a:rPr>
              <a:t>content hierarchy</a:t>
            </a:r>
            <a:r>
              <a:rPr lang="en-US"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For example: </a:t>
            </a:r>
            <a:r>
              <a:rPr lang="en-US" dirty="0">
                <a:latin typeface="Times New Roman" panose="02020603050405020304" pitchFamily="18" charset="0"/>
                <a:cs typeface="Times New Roman" panose="02020603050405020304" pitchFamily="18" charset="0"/>
              </a:rPr>
              <a:t>Content inside &lt;h1&gt;, &lt;h2&gt;, and &lt;p&gt; tags is given more weight in the ranking algorithm than content inside generic tags like &lt;div&gt;. </a:t>
            </a:r>
          </a:p>
          <a:p>
            <a:pPr algn="just"/>
            <a:r>
              <a:rPr lang="en-US" dirty="0">
                <a:latin typeface="Times New Roman" panose="02020603050405020304" pitchFamily="18" charset="0"/>
                <a:cs typeface="Times New Roman" panose="02020603050405020304" pitchFamily="18" charset="0"/>
              </a:rPr>
              <a:t>Search engines interpret the content inside &lt;h1&gt; as being the primary focus of the page. This improves the page’s relevance in search engine rankings.</a:t>
            </a:r>
          </a:p>
          <a:p>
            <a:pPr algn="just"/>
            <a:r>
              <a:rPr lang="en-US" dirty="0">
                <a:latin typeface="Times New Roman" panose="02020603050405020304" pitchFamily="18" charset="0"/>
                <a:cs typeface="Times New Roman" panose="02020603050405020304" pitchFamily="18" charset="0"/>
              </a:rPr>
              <a:t>By using the appropriate tags, such as:</a:t>
            </a:r>
          </a:p>
          <a:p>
            <a:pPr algn="just"/>
            <a:r>
              <a:rPr lang="en-US" dirty="0">
                <a:solidFill>
                  <a:srgbClr val="FF0000"/>
                </a:solidFill>
                <a:latin typeface="Times New Roman" panose="02020603050405020304" pitchFamily="18" charset="0"/>
                <a:cs typeface="Times New Roman" panose="02020603050405020304" pitchFamily="18" charset="0"/>
              </a:rPr>
              <a:t>&lt;h1&gt; </a:t>
            </a:r>
            <a:r>
              <a:rPr lang="en-US" dirty="0">
                <a:latin typeface="Times New Roman" panose="02020603050405020304" pitchFamily="18" charset="0"/>
                <a:cs typeface="Times New Roman" panose="02020603050405020304" pitchFamily="18" charset="0"/>
              </a:rPr>
              <a:t>for the main heading  </a:t>
            </a:r>
            <a:r>
              <a:rPr lang="en-US" dirty="0">
                <a:solidFill>
                  <a:srgbClr val="FF0000"/>
                </a:solidFill>
                <a:latin typeface="Times New Roman" panose="02020603050405020304" pitchFamily="18" charset="0"/>
                <a:cs typeface="Times New Roman" panose="02020603050405020304" pitchFamily="18" charset="0"/>
              </a:rPr>
              <a:t>&lt;h2&gt; </a:t>
            </a:r>
            <a:r>
              <a:rPr lang="en-US" dirty="0">
                <a:latin typeface="Times New Roman" panose="02020603050405020304" pitchFamily="18" charset="0"/>
                <a:cs typeface="Times New Roman" panose="02020603050405020304" pitchFamily="18" charset="0"/>
              </a:rPr>
              <a:t>for subheadings</a:t>
            </a:r>
          </a:p>
          <a:p>
            <a:pPr algn="just"/>
            <a:r>
              <a:rPr lang="en-US" dirty="0">
                <a:solidFill>
                  <a:srgbClr val="FF0000"/>
                </a:solidFill>
                <a:latin typeface="Times New Roman" panose="02020603050405020304" pitchFamily="18" charset="0"/>
                <a:cs typeface="Times New Roman" panose="02020603050405020304" pitchFamily="18" charset="0"/>
              </a:rPr>
              <a:t>&lt;article&gt; </a:t>
            </a:r>
            <a:r>
              <a:rPr lang="en-US" dirty="0">
                <a:latin typeface="Times New Roman" panose="02020603050405020304" pitchFamily="18" charset="0"/>
                <a:cs typeface="Times New Roman" panose="02020603050405020304" pitchFamily="18" charset="0"/>
              </a:rPr>
              <a:t>for blog posts or standalone content</a:t>
            </a:r>
          </a:p>
          <a:p>
            <a:pPr algn="just"/>
            <a:r>
              <a:rPr lang="en-US" dirty="0">
                <a:solidFill>
                  <a:srgbClr val="FF0000"/>
                </a:solidFill>
                <a:latin typeface="Times New Roman" panose="02020603050405020304" pitchFamily="18" charset="0"/>
                <a:cs typeface="Times New Roman" panose="02020603050405020304" pitchFamily="18" charset="0"/>
              </a:rPr>
              <a:t>&lt;section&gt; </a:t>
            </a:r>
            <a:r>
              <a:rPr lang="en-US" dirty="0">
                <a:latin typeface="Times New Roman" panose="02020603050405020304" pitchFamily="18" charset="0"/>
                <a:cs typeface="Times New Roman" panose="02020603050405020304" pitchFamily="18" charset="0"/>
              </a:rPr>
              <a:t>for distinct areas of the document you provide clear signals to search engines about the page’s content.</a:t>
            </a:r>
          </a:p>
        </p:txBody>
      </p:sp>
    </p:spTree>
    <p:extLst>
      <p:ext uri="{BB962C8B-B14F-4D97-AF65-F5344CB8AC3E}">
        <p14:creationId xmlns:p14="http://schemas.microsoft.com/office/powerpoint/2010/main" val="3627661355"/>
      </p:ext>
    </p:extLst>
  </p:cSld>
  <p:clrMapOvr>
    <a:masterClrMapping/>
  </p:clrMapOvr>
  <mc:AlternateContent xmlns:mc="http://schemas.openxmlformats.org/markup-compatibility/2006" xmlns:p14="http://schemas.microsoft.com/office/powerpoint/2010/main">
    <mc:Choice Requires="p14">
      <p:transition spd="slow" p14:dur="2000" advTm="3423"/>
    </mc:Choice>
    <mc:Fallback xmlns="">
      <p:transition spd="slow" advTm="3423"/>
    </mc:Fallback>
  </mc:AlternateContent>
</p:sld>
</file>

<file path=ppt/theme/theme1.xml><?xml version="1.0" encoding="utf-8"?>
<a:theme xmlns:a="http://schemas.openxmlformats.org/drawingml/2006/main" name="Presentation">
  <a:themeElements>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AFAFAF">
            <a:alpha val="20000"/>
          </a:srgbClr>
        </a:solidFill>
        <a:ln w="9525" cap="flat" cmpd="sng" algn="ctr">
          <a:noFill/>
          <a:prstDash val="solid"/>
          <a:round/>
          <a:headEnd type="none" w="med" len="med"/>
          <a:tailEnd type="none" w="med" len="med"/>
        </a:ln>
        <a:effectLst/>
      </a:spPr>
      <a:bodyPr vert="horz" wrap="square" lIns="0" tIns="0" rIns="91440" bIns="45720" numCol="1" anchor="t" anchorCtr="0" compatLnSpc="1">
        <a:prstTxWarp prst="textNoShape">
          <a:avLst/>
        </a:prstTxWarp>
      </a:bodyPr>
      <a:lstStyle>
        <a:defPPr marL="0" marR="0" indent="0" algn="l" defTabSz="914400" rtl="0" eaLnBrk="1" fontAlgn="base" latinLnBrk="0" hangingPunct="1">
          <a:lnSpc>
            <a:spcPct val="80000"/>
          </a:lnSpc>
          <a:spcBef>
            <a:spcPct val="20000"/>
          </a:spcBef>
          <a:spcAft>
            <a:spcPct val="0"/>
          </a:spcAft>
          <a:buClr>
            <a:schemeClr val="tx2"/>
          </a:buClr>
          <a:buSzTx/>
          <a:buFontTx/>
          <a:buNone/>
          <a:tabLst/>
          <a:defRPr kumimoji="0" lang="en-US" sz="18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26529</TotalTime>
  <Words>1906</Words>
  <Application>Microsoft Office PowerPoint</Application>
  <PresentationFormat>Widescreen</PresentationFormat>
  <Paragraphs>171</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Courier New</vt:lpstr>
      <vt:lpstr>Eras Demi ITC</vt:lpstr>
      <vt:lpstr>Factor A</vt:lpstr>
      <vt:lpstr>Inter</vt:lpstr>
      <vt:lpstr>Poppins</vt:lpstr>
      <vt:lpstr>Symbol</vt:lpstr>
      <vt:lpstr>Times New Roman</vt:lpstr>
      <vt:lpstr>Wingdings</vt:lpstr>
      <vt:lpstr>Presentation</vt:lpstr>
      <vt:lpstr>PowerPoint Presentation</vt:lpstr>
      <vt:lpstr>General Guideline</vt:lpstr>
      <vt:lpstr>  HTML  Topics- Semantic/Non-Semantic elements, Tags(div, span), anchor, iframe, Video, Map, Audio ,img, table, form , list and 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dc:title>
  <dc:creator>heena_mehta</dc:creator>
  <cp:lastModifiedBy>Aatif Jamshed</cp:lastModifiedBy>
  <cp:revision>1435</cp:revision>
  <dcterms:created xsi:type="dcterms:W3CDTF">2004-06-12T09:53:42Z</dcterms:created>
  <dcterms:modified xsi:type="dcterms:W3CDTF">2024-09-22T07:41:43Z</dcterms:modified>
</cp:coreProperties>
</file>